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6" r:id="rId2"/>
    <p:sldId id="267" r:id="rId3"/>
    <p:sldId id="265" r:id="rId4"/>
    <p:sldId id="268" r:id="rId5"/>
    <p:sldId id="269" r:id="rId6"/>
    <p:sldId id="270" r:id="rId7"/>
    <p:sldId id="271" r:id="rId8"/>
    <p:sldId id="272" r:id="rId9"/>
    <p:sldId id="274" r:id="rId10"/>
    <p:sldId id="275" r:id="rId11"/>
    <p:sldId id="273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FFFF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701" autoAdjust="0"/>
  </p:normalViewPr>
  <p:slideViewPr>
    <p:cSldViewPr>
      <p:cViewPr>
        <p:scale>
          <a:sx n="100" d="100"/>
          <a:sy n="100" d="100"/>
        </p:scale>
        <p:origin x="-1860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CDF99-8FBC-44AB-83EA-9052436F30D7}" type="datetimeFigureOut">
              <a:rPr lang="en-US" smtClean="0"/>
              <a:t>2/25/2019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2F31FB-A26D-43CF-A08F-584734239D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949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F31FB-A26D-43CF-A08F-584734239D7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821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2B85-5C71-4D46-8F74-97381964F959}" type="datetimeFigureOut">
              <a:rPr lang="en-US" smtClean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5757-CF89-43EB-8424-2EE401BB2F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325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2B85-5C71-4D46-8F74-97381964F959}" type="datetimeFigureOut">
              <a:rPr lang="en-US" smtClean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5757-CF89-43EB-8424-2EE401BB2F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90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2B85-5C71-4D46-8F74-97381964F959}" type="datetimeFigureOut">
              <a:rPr lang="en-US" smtClean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5757-CF89-43EB-8424-2EE401BB2F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287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2B85-5C71-4D46-8F74-97381964F959}" type="datetimeFigureOut">
              <a:rPr lang="en-US" smtClean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5757-CF89-43EB-8424-2EE401BB2F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125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2B85-5C71-4D46-8F74-97381964F959}" type="datetimeFigureOut">
              <a:rPr lang="en-US" smtClean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5757-CF89-43EB-8424-2EE401BB2F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249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2B85-5C71-4D46-8F74-97381964F959}" type="datetimeFigureOut">
              <a:rPr lang="en-US" smtClean="0"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5757-CF89-43EB-8424-2EE401BB2F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206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2B85-5C71-4D46-8F74-97381964F959}" type="datetimeFigureOut">
              <a:rPr lang="en-US" smtClean="0"/>
              <a:t>2/25/2019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5757-CF89-43EB-8424-2EE401BB2F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887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2B85-5C71-4D46-8F74-97381964F959}" type="datetimeFigureOut">
              <a:rPr lang="en-US" smtClean="0"/>
              <a:t>2/25/2019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5757-CF89-43EB-8424-2EE401BB2F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041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2B85-5C71-4D46-8F74-97381964F959}" type="datetimeFigureOut">
              <a:rPr lang="en-US" smtClean="0"/>
              <a:t>2/25/2019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5757-CF89-43EB-8424-2EE401BB2F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911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2B85-5C71-4D46-8F74-97381964F959}" type="datetimeFigureOut">
              <a:rPr lang="en-US" smtClean="0"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5757-CF89-43EB-8424-2EE401BB2F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996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2B85-5C71-4D46-8F74-97381964F959}" type="datetimeFigureOut">
              <a:rPr lang="en-US" smtClean="0"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5757-CF89-43EB-8424-2EE401BB2F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014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42B85-5C71-4D46-8F74-97381964F959}" type="datetimeFigureOut">
              <a:rPr lang="en-US" smtClean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E5757-CF89-43EB-8424-2EE401BB2F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074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69.xml"/><Relationship Id="rId13" Type="http://schemas.openxmlformats.org/officeDocument/2006/relationships/tags" Target="../tags/tag174.xml"/><Relationship Id="rId18" Type="http://schemas.openxmlformats.org/officeDocument/2006/relationships/tags" Target="../tags/tag179.xml"/><Relationship Id="rId3" Type="http://schemas.openxmlformats.org/officeDocument/2006/relationships/tags" Target="../tags/tag164.xml"/><Relationship Id="rId21" Type="http://schemas.openxmlformats.org/officeDocument/2006/relationships/slideLayout" Target="../slideLayouts/slideLayout7.xml"/><Relationship Id="rId7" Type="http://schemas.openxmlformats.org/officeDocument/2006/relationships/tags" Target="../tags/tag168.xml"/><Relationship Id="rId12" Type="http://schemas.openxmlformats.org/officeDocument/2006/relationships/tags" Target="../tags/tag173.xml"/><Relationship Id="rId17" Type="http://schemas.openxmlformats.org/officeDocument/2006/relationships/tags" Target="../tags/tag178.xml"/><Relationship Id="rId2" Type="http://schemas.openxmlformats.org/officeDocument/2006/relationships/tags" Target="../tags/tag163.xml"/><Relationship Id="rId16" Type="http://schemas.openxmlformats.org/officeDocument/2006/relationships/tags" Target="../tags/tag177.xml"/><Relationship Id="rId20" Type="http://schemas.openxmlformats.org/officeDocument/2006/relationships/tags" Target="../tags/tag181.xml"/><Relationship Id="rId1" Type="http://schemas.openxmlformats.org/officeDocument/2006/relationships/tags" Target="../tags/tag162.xml"/><Relationship Id="rId6" Type="http://schemas.openxmlformats.org/officeDocument/2006/relationships/tags" Target="../tags/tag167.xml"/><Relationship Id="rId11" Type="http://schemas.openxmlformats.org/officeDocument/2006/relationships/tags" Target="../tags/tag172.xml"/><Relationship Id="rId5" Type="http://schemas.openxmlformats.org/officeDocument/2006/relationships/tags" Target="../tags/tag166.xml"/><Relationship Id="rId15" Type="http://schemas.openxmlformats.org/officeDocument/2006/relationships/tags" Target="../tags/tag176.xml"/><Relationship Id="rId10" Type="http://schemas.openxmlformats.org/officeDocument/2006/relationships/tags" Target="../tags/tag171.xml"/><Relationship Id="rId19" Type="http://schemas.openxmlformats.org/officeDocument/2006/relationships/tags" Target="../tags/tag180.xml"/><Relationship Id="rId4" Type="http://schemas.openxmlformats.org/officeDocument/2006/relationships/tags" Target="../tags/tag165.xml"/><Relationship Id="rId9" Type="http://schemas.openxmlformats.org/officeDocument/2006/relationships/tags" Target="../tags/tag170.xml"/><Relationship Id="rId14" Type="http://schemas.openxmlformats.org/officeDocument/2006/relationships/tags" Target="../tags/tag17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ajcc.aacnjournals.org/content/16/2/179.full?ijkey=c636b7dce1e1ffe414ba816fba4c3eb7fed25c1a&amp;keytype2=tf_ipsecsha" TargetMode="External"/><Relationship Id="rId2" Type="http://schemas.openxmlformats.org/officeDocument/2006/relationships/hyperlink" Target="http://www.gutenberg.org/ebooks/2300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poetryfoundation.org/articles/69379/an-essay-on-criticism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26" Type="http://schemas.openxmlformats.org/officeDocument/2006/relationships/tags" Target="../tags/tag27.xml"/><Relationship Id="rId39" Type="http://schemas.openxmlformats.org/officeDocument/2006/relationships/tags" Target="../tags/tag40.xml"/><Relationship Id="rId3" Type="http://schemas.openxmlformats.org/officeDocument/2006/relationships/tags" Target="../tags/tag4.xml"/><Relationship Id="rId21" Type="http://schemas.openxmlformats.org/officeDocument/2006/relationships/tags" Target="../tags/tag22.xml"/><Relationship Id="rId34" Type="http://schemas.openxmlformats.org/officeDocument/2006/relationships/tags" Target="../tags/tag35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tags" Target="../tags/tag26.xml"/><Relationship Id="rId33" Type="http://schemas.openxmlformats.org/officeDocument/2006/relationships/tags" Target="../tags/tag34.xml"/><Relationship Id="rId38" Type="http://schemas.openxmlformats.org/officeDocument/2006/relationships/tags" Target="../tags/tag39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tags" Target="../tags/tag21.xml"/><Relationship Id="rId29" Type="http://schemas.openxmlformats.org/officeDocument/2006/relationships/tags" Target="../tags/tag30.xml"/><Relationship Id="rId41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tags" Target="../tags/tag25.xml"/><Relationship Id="rId32" Type="http://schemas.openxmlformats.org/officeDocument/2006/relationships/tags" Target="../tags/tag33.xml"/><Relationship Id="rId37" Type="http://schemas.openxmlformats.org/officeDocument/2006/relationships/tags" Target="../tags/tag38.xml"/><Relationship Id="rId40" Type="http://schemas.openxmlformats.org/officeDocument/2006/relationships/tags" Target="../tags/tag41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tags" Target="../tags/tag24.xml"/><Relationship Id="rId28" Type="http://schemas.openxmlformats.org/officeDocument/2006/relationships/tags" Target="../tags/tag29.xml"/><Relationship Id="rId36" Type="http://schemas.openxmlformats.org/officeDocument/2006/relationships/tags" Target="../tags/tag37.xml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31" Type="http://schemas.openxmlformats.org/officeDocument/2006/relationships/tags" Target="../tags/tag32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tags" Target="../tags/tag23.xml"/><Relationship Id="rId27" Type="http://schemas.openxmlformats.org/officeDocument/2006/relationships/tags" Target="../tags/tag28.xml"/><Relationship Id="rId30" Type="http://schemas.openxmlformats.org/officeDocument/2006/relationships/tags" Target="../tags/tag31.xml"/><Relationship Id="rId35" Type="http://schemas.openxmlformats.org/officeDocument/2006/relationships/tags" Target="../tags/tag3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49.xml"/><Relationship Id="rId13" Type="http://schemas.openxmlformats.org/officeDocument/2006/relationships/tags" Target="../tags/tag54.xml"/><Relationship Id="rId18" Type="http://schemas.openxmlformats.org/officeDocument/2006/relationships/tags" Target="../tags/tag59.xml"/><Relationship Id="rId3" Type="http://schemas.openxmlformats.org/officeDocument/2006/relationships/tags" Target="../tags/tag44.xml"/><Relationship Id="rId21" Type="http://schemas.openxmlformats.org/officeDocument/2006/relationships/slideLayout" Target="../slideLayouts/slideLayout5.xml"/><Relationship Id="rId7" Type="http://schemas.openxmlformats.org/officeDocument/2006/relationships/tags" Target="../tags/tag48.xml"/><Relationship Id="rId12" Type="http://schemas.openxmlformats.org/officeDocument/2006/relationships/tags" Target="../tags/tag53.xml"/><Relationship Id="rId17" Type="http://schemas.openxmlformats.org/officeDocument/2006/relationships/tags" Target="../tags/tag58.xml"/><Relationship Id="rId2" Type="http://schemas.openxmlformats.org/officeDocument/2006/relationships/tags" Target="../tags/tag43.xml"/><Relationship Id="rId16" Type="http://schemas.openxmlformats.org/officeDocument/2006/relationships/tags" Target="../tags/tag57.xml"/><Relationship Id="rId20" Type="http://schemas.openxmlformats.org/officeDocument/2006/relationships/tags" Target="../tags/tag61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11" Type="http://schemas.openxmlformats.org/officeDocument/2006/relationships/tags" Target="../tags/tag52.xml"/><Relationship Id="rId5" Type="http://schemas.openxmlformats.org/officeDocument/2006/relationships/tags" Target="../tags/tag46.xml"/><Relationship Id="rId15" Type="http://schemas.openxmlformats.org/officeDocument/2006/relationships/tags" Target="../tags/tag56.xml"/><Relationship Id="rId10" Type="http://schemas.openxmlformats.org/officeDocument/2006/relationships/tags" Target="../tags/tag51.xml"/><Relationship Id="rId19" Type="http://schemas.openxmlformats.org/officeDocument/2006/relationships/tags" Target="../tags/tag60.xml"/><Relationship Id="rId4" Type="http://schemas.openxmlformats.org/officeDocument/2006/relationships/tags" Target="../tags/tag45.xml"/><Relationship Id="rId9" Type="http://schemas.openxmlformats.org/officeDocument/2006/relationships/tags" Target="../tags/tag50.xml"/><Relationship Id="rId14" Type="http://schemas.openxmlformats.org/officeDocument/2006/relationships/tags" Target="../tags/tag5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69.xml"/><Relationship Id="rId13" Type="http://schemas.openxmlformats.org/officeDocument/2006/relationships/tags" Target="../tags/tag74.xml"/><Relationship Id="rId18" Type="http://schemas.openxmlformats.org/officeDocument/2006/relationships/tags" Target="../tags/tag79.xml"/><Relationship Id="rId3" Type="http://schemas.openxmlformats.org/officeDocument/2006/relationships/tags" Target="../tags/tag64.xml"/><Relationship Id="rId21" Type="http://schemas.openxmlformats.org/officeDocument/2006/relationships/slideLayout" Target="../slideLayouts/slideLayout5.xml"/><Relationship Id="rId7" Type="http://schemas.openxmlformats.org/officeDocument/2006/relationships/tags" Target="../tags/tag68.xml"/><Relationship Id="rId12" Type="http://schemas.openxmlformats.org/officeDocument/2006/relationships/tags" Target="../tags/tag73.xml"/><Relationship Id="rId17" Type="http://schemas.openxmlformats.org/officeDocument/2006/relationships/tags" Target="../tags/tag78.xml"/><Relationship Id="rId2" Type="http://schemas.openxmlformats.org/officeDocument/2006/relationships/tags" Target="../tags/tag63.xml"/><Relationship Id="rId16" Type="http://schemas.openxmlformats.org/officeDocument/2006/relationships/tags" Target="../tags/tag77.xml"/><Relationship Id="rId20" Type="http://schemas.openxmlformats.org/officeDocument/2006/relationships/tags" Target="../tags/tag81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11" Type="http://schemas.openxmlformats.org/officeDocument/2006/relationships/tags" Target="../tags/tag72.xml"/><Relationship Id="rId5" Type="http://schemas.openxmlformats.org/officeDocument/2006/relationships/tags" Target="../tags/tag66.xml"/><Relationship Id="rId15" Type="http://schemas.openxmlformats.org/officeDocument/2006/relationships/tags" Target="../tags/tag76.xml"/><Relationship Id="rId10" Type="http://schemas.openxmlformats.org/officeDocument/2006/relationships/tags" Target="../tags/tag71.xml"/><Relationship Id="rId19" Type="http://schemas.openxmlformats.org/officeDocument/2006/relationships/tags" Target="../tags/tag80.xml"/><Relationship Id="rId4" Type="http://schemas.openxmlformats.org/officeDocument/2006/relationships/tags" Target="../tags/tag65.xml"/><Relationship Id="rId9" Type="http://schemas.openxmlformats.org/officeDocument/2006/relationships/tags" Target="../tags/tag70.xml"/><Relationship Id="rId14" Type="http://schemas.openxmlformats.org/officeDocument/2006/relationships/tags" Target="../tags/tag7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89.xml"/><Relationship Id="rId13" Type="http://schemas.openxmlformats.org/officeDocument/2006/relationships/tags" Target="../tags/tag94.xml"/><Relationship Id="rId18" Type="http://schemas.openxmlformats.org/officeDocument/2006/relationships/tags" Target="../tags/tag99.xml"/><Relationship Id="rId3" Type="http://schemas.openxmlformats.org/officeDocument/2006/relationships/tags" Target="../tags/tag84.xml"/><Relationship Id="rId21" Type="http://schemas.openxmlformats.org/officeDocument/2006/relationships/slideLayout" Target="../slideLayouts/slideLayout5.xml"/><Relationship Id="rId7" Type="http://schemas.openxmlformats.org/officeDocument/2006/relationships/tags" Target="../tags/tag88.xml"/><Relationship Id="rId12" Type="http://schemas.openxmlformats.org/officeDocument/2006/relationships/tags" Target="../tags/tag93.xml"/><Relationship Id="rId17" Type="http://schemas.openxmlformats.org/officeDocument/2006/relationships/tags" Target="../tags/tag98.xml"/><Relationship Id="rId2" Type="http://schemas.openxmlformats.org/officeDocument/2006/relationships/tags" Target="../tags/tag83.xml"/><Relationship Id="rId16" Type="http://schemas.openxmlformats.org/officeDocument/2006/relationships/tags" Target="../tags/tag97.xml"/><Relationship Id="rId20" Type="http://schemas.openxmlformats.org/officeDocument/2006/relationships/tags" Target="../tags/tag101.xml"/><Relationship Id="rId1" Type="http://schemas.openxmlformats.org/officeDocument/2006/relationships/tags" Target="../tags/tag82.xml"/><Relationship Id="rId6" Type="http://schemas.openxmlformats.org/officeDocument/2006/relationships/tags" Target="../tags/tag87.xml"/><Relationship Id="rId11" Type="http://schemas.openxmlformats.org/officeDocument/2006/relationships/tags" Target="../tags/tag92.xml"/><Relationship Id="rId5" Type="http://schemas.openxmlformats.org/officeDocument/2006/relationships/tags" Target="../tags/tag86.xml"/><Relationship Id="rId15" Type="http://schemas.openxmlformats.org/officeDocument/2006/relationships/tags" Target="../tags/tag96.xml"/><Relationship Id="rId10" Type="http://schemas.openxmlformats.org/officeDocument/2006/relationships/tags" Target="../tags/tag91.xml"/><Relationship Id="rId19" Type="http://schemas.openxmlformats.org/officeDocument/2006/relationships/tags" Target="../tags/tag100.xml"/><Relationship Id="rId4" Type="http://schemas.openxmlformats.org/officeDocument/2006/relationships/tags" Target="../tags/tag85.xml"/><Relationship Id="rId9" Type="http://schemas.openxmlformats.org/officeDocument/2006/relationships/tags" Target="../tags/tag90.xml"/><Relationship Id="rId14" Type="http://schemas.openxmlformats.org/officeDocument/2006/relationships/tags" Target="../tags/tag9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09.xml"/><Relationship Id="rId13" Type="http://schemas.openxmlformats.org/officeDocument/2006/relationships/tags" Target="../tags/tag114.xml"/><Relationship Id="rId18" Type="http://schemas.openxmlformats.org/officeDocument/2006/relationships/tags" Target="../tags/tag119.xml"/><Relationship Id="rId3" Type="http://schemas.openxmlformats.org/officeDocument/2006/relationships/tags" Target="../tags/tag104.xml"/><Relationship Id="rId21" Type="http://schemas.openxmlformats.org/officeDocument/2006/relationships/slideLayout" Target="../slideLayouts/slideLayout5.xml"/><Relationship Id="rId7" Type="http://schemas.openxmlformats.org/officeDocument/2006/relationships/tags" Target="../tags/tag108.xml"/><Relationship Id="rId12" Type="http://schemas.openxmlformats.org/officeDocument/2006/relationships/tags" Target="../tags/tag113.xml"/><Relationship Id="rId17" Type="http://schemas.openxmlformats.org/officeDocument/2006/relationships/tags" Target="../tags/tag118.xml"/><Relationship Id="rId2" Type="http://schemas.openxmlformats.org/officeDocument/2006/relationships/tags" Target="../tags/tag103.xml"/><Relationship Id="rId16" Type="http://schemas.openxmlformats.org/officeDocument/2006/relationships/tags" Target="../tags/tag117.xml"/><Relationship Id="rId20" Type="http://schemas.openxmlformats.org/officeDocument/2006/relationships/tags" Target="../tags/tag121.xml"/><Relationship Id="rId1" Type="http://schemas.openxmlformats.org/officeDocument/2006/relationships/tags" Target="../tags/tag102.xml"/><Relationship Id="rId6" Type="http://schemas.openxmlformats.org/officeDocument/2006/relationships/tags" Target="../tags/tag107.xml"/><Relationship Id="rId11" Type="http://schemas.openxmlformats.org/officeDocument/2006/relationships/tags" Target="../tags/tag112.xml"/><Relationship Id="rId5" Type="http://schemas.openxmlformats.org/officeDocument/2006/relationships/tags" Target="../tags/tag106.xml"/><Relationship Id="rId15" Type="http://schemas.openxmlformats.org/officeDocument/2006/relationships/tags" Target="../tags/tag116.xml"/><Relationship Id="rId10" Type="http://schemas.openxmlformats.org/officeDocument/2006/relationships/tags" Target="../tags/tag111.xml"/><Relationship Id="rId19" Type="http://schemas.openxmlformats.org/officeDocument/2006/relationships/tags" Target="../tags/tag120.xml"/><Relationship Id="rId4" Type="http://schemas.openxmlformats.org/officeDocument/2006/relationships/tags" Target="../tags/tag105.xml"/><Relationship Id="rId9" Type="http://schemas.openxmlformats.org/officeDocument/2006/relationships/tags" Target="../tags/tag110.xml"/><Relationship Id="rId14" Type="http://schemas.openxmlformats.org/officeDocument/2006/relationships/tags" Target="../tags/tag11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29.xml"/><Relationship Id="rId13" Type="http://schemas.openxmlformats.org/officeDocument/2006/relationships/tags" Target="../tags/tag134.xml"/><Relationship Id="rId18" Type="http://schemas.openxmlformats.org/officeDocument/2006/relationships/tags" Target="../tags/tag139.xml"/><Relationship Id="rId3" Type="http://schemas.openxmlformats.org/officeDocument/2006/relationships/tags" Target="../tags/tag124.xml"/><Relationship Id="rId21" Type="http://schemas.openxmlformats.org/officeDocument/2006/relationships/slideLayout" Target="../slideLayouts/slideLayout5.xml"/><Relationship Id="rId7" Type="http://schemas.openxmlformats.org/officeDocument/2006/relationships/tags" Target="../tags/tag128.xml"/><Relationship Id="rId12" Type="http://schemas.openxmlformats.org/officeDocument/2006/relationships/tags" Target="../tags/tag133.xml"/><Relationship Id="rId17" Type="http://schemas.openxmlformats.org/officeDocument/2006/relationships/tags" Target="../tags/tag138.xml"/><Relationship Id="rId2" Type="http://schemas.openxmlformats.org/officeDocument/2006/relationships/tags" Target="../tags/tag123.xml"/><Relationship Id="rId16" Type="http://schemas.openxmlformats.org/officeDocument/2006/relationships/tags" Target="../tags/tag137.xml"/><Relationship Id="rId20" Type="http://schemas.openxmlformats.org/officeDocument/2006/relationships/tags" Target="../tags/tag141.xml"/><Relationship Id="rId1" Type="http://schemas.openxmlformats.org/officeDocument/2006/relationships/tags" Target="../tags/tag122.xml"/><Relationship Id="rId6" Type="http://schemas.openxmlformats.org/officeDocument/2006/relationships/tags" Target="../tags/tag127.xml"/><Relationship Id="rId11" Type="http://schemas.openxmlformats.org/officeDocument/2006/relationships/tags" Target="../tags/tag132.xml"/><Relationship Id="rId5" Type="http://schemas.openxmlformats.org/officeDocument/2006/relationships/tags" Target="../tags/tag126.xml"/><Relationship Id="rId15" Type="http://schemas.openxmlformats.org/officeDocument/2006/relationships/tags" Target="../tags/tag136.xml"/><Relationship Id="rId10" Type="http://schemas.openxmlformats.org/officeDocument/2006/relationships/tags" Target="../tags/tag131.xml"/><Relationship Id="rId19" Type="http://schemas.openxmlformats.org/officeDocument/2006/relationships/tags" Target="../tags/tag140.xml"/><Relationship Id="rId4" Type="http://schemas.openxmlformats.org/officeDocument/2006/relationships/tags" Target="../tags/tag125.xml"/><Relationship Id="rId9" Type="http://schemas.openxmlformats.org/officeDocument/2006/relationships/tags" Target="../tags/tag130.xml"/><Relationship Id="rId14" Type="http://schemas.openxmlformats.org/officeDocument/2006/relationships/tags" Target="../tags/tag13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49.xml"/><Relationship Id="rId13" Type="http://schemas.openxmlformats.org/officeDocument/2006/relationships/tags" Target="../tags/tag154.xml"/><Relationship Id="rId18" Type="http://schemas.openxmlformats.org/officeDocument/2006/relationships/tags" Target="../tags/tag159.xml"/><Relationship Id="rId3" Type="http://schemas.openxmlformats.org/officeDocument/2006/relationships/tags" Target="../tags/tag144.xml"/><Relationship Id="rId21" Type="http://schemas.openxmlformats.org/officeDocument/2006/relationships/slideLayout" Target="../slideLayouts/slideLayout5.xml"/><Relationship Id="rId7" Type="http://schemas.openxmlformats.org/officeDocument/2006/relationships/tags" Target="../tags/tag148.xml"/><Relationship Id="rId12" Type="http://schemas.openxmlformats.org/officeDocument/2006/relationships/tags" Target="../tags/tag153.xml"/><Relationship Id="rId17" Type="http://schemas.openxmlformats.org/officeDocument/2006/relationships/tags" Target="../tags/tag158.xml"/><Relationship Id="rId2" Type="http://schemas.openxmlformats.org/officeDocument/2006/relationships/tags" Target="../tags/tag143.xml"/><Relationship Id="rId16" Type="http://schemas.openxmlformats.org/officeDocument/2006/relationships/tags" Target="../tags/tag157.xml"/><Relationship Id="rId20" Type="http://schemas.openxmlformats.org/officeDocument/2006/relationships/tags" Target="../tags/tag161.xml"/><Relationship Id="rId1" Type="http://schemas.openxmlformats.org/officeDocument/2006/relationships/tags" Target="../tags/tag142.xml"/><Relationship Id="rId6" Type="http://schemas.openxmlformats.org/officeDocument/2006/relationships/tags" Target="../tags/tag147.xml"/><Relationship Id="rId11" Type="http://schemas.openxmlformats.org/officeDocument/2006/relationships/tags" Target="../tags/tag152.xml"/><Relationship Id="rId5" Type="http://schemas.openxmlformats.org/officeDocument/2006/relationships/tags" Target="../tags/tag146.xml"/><Relationship Id="rId15" Type="http://schemas.openxmlformats.org/officeDocument/2006/relationships/tags" Target="../tags/tag156.xml"/><Relationship Id="rId10" Type="http://schemas.openxmlformats.org/officeDocument/2006/relationships/tags" Target="../tags/tag151.xml"/><Relationship Id="rId19" Type="http://schemas.openxmlformats.org/officeDocument/2006/relationships/tags" Target="../tags/tag160.xml"/><Relationship Id="rId4" Type="http://schemas.openxmlformats.org/officeDocument/2006/relationships/tags" Target="../tags/tag145.xml"/><Relationship Id="rId9" Type="http://schemas.openxmlformats.org/officeDocument/2006/relationships/tags" Target="../tags/tag150.xml"/><Relationship Id="rId14" Type="http://schemas.openxmlformats.org/officeDocument/2006/relationships/tags" Target="../tags/tag15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Nanaette\AppData\Local\Microsoft\Windows\INetCache\IE\X6HA4QPI\whatsapp-image-2017-11-06-at-22-04-35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9144000" cy="3093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 fontScale="55000" lnSpcReduction="20000"/>
          </a:bodyPr>
          <a:lstStyle/>
          <a:p>
            <a:r>
              <a:rPr lang="en-US" sz="6500" b="1" dirty="0" smtClean="0">
                <a:solidFill>
                  <a:schemeClr val="tx1"/>
                </a:solidFill>
              </a:rPr>
              <a:t>A Platform for Better Relationship-Building:</a:t>
            </a:r>
          </a:p>
          <a:p>
            <a:r>
              <a:rPr lang="en-US" sz="4700" b="1" dirty="0" smtClean="0">
                <a:solidFill>
                  <a:schemeClr val="tx1"/>
                </a:solidFill>
              </a:rPr>
              <a:t>For Application in Academia &amp; Public-Private Partnerships (PPPs) 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By Peter M. Harder, MBA, BS 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&amp; Nanette V. Harder, MPH, BA  </a:t>
            </a:r>
          </a:p>
        </p:txBody>
      </p:sp>
    </p:spTree>
    <p:extLst>
      <p:ext uri="{BB962C8B-B14F-4D97-AF65-F5344CB8AC3E}">
        <p14:creationId xmlns:p14="http://schemas.microsoft.com/office/powerpoint/2010/main" val="35346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828800"/>
            <a:ext cx="7924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Symptomatology:</a:t>
            </a:r>
          </a:p>
          <a:p>
            <a:endParaRPr lang="en-US" dirty="0"/>
          </a:p>
          <a:p>
            <a:r>
              <a:rPr lang="en-US" dirty="0" smtClean="0"/>
              <a:t>If a leader or a manager objects to being held professionally accountable for his or her business relationships, then he or she should do a BSC SWOT on him or herself.</a:t>
            </a:r>
          </a:p>
          <a:p>
            <a:endParaRPr lang="en-US" dirty="0"/>
          </a:p>
          <a:p>
            <a:r>
              <a:rPr lang="en-US" dirty="0" smtClean="0"/>
              <a:t>If a leader-manager relationship develops into continuous group-think, whether it has integrity in the negative or in the positive direction, each party is not holding the other accountable.  </a:t>
            </a:r>
          </a:p>
          <a:p>
            <a:endParaRPr lang="en-US" dirty="0"/>
          </a:p>
          <a:p>
            <a:r>
              <a:rPr lang="en-US" dirty="0" smtClean="0"/>
              <a:t>Since leaders shape organizational culture, their directional strategies &amp; hierarchal structure (i.e., organizational charts) need to be aligned with personal/professional core values, belief systems, attitudes, &amp; behaviors of the stakeholders they hope to influence to support their causes at all levels inside/outside of their organizations.  If not, initial input &amp; continuous feedback necessary for buy-in will be impeded &amp; sustained support will be elusive, even if their efforts are aligned with public policy.     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273829" y="1066800"/>
            <a:ext cx="4596341" cy="247650"/>
            <a:chOff x="2273829" y="1066800"/>
            <a:chExt cx="4596341" cy="247650"/>
          </a:xfrm>
        </p:grpSpPr>
        <p:sp>
          <p:nvSpPr>
            <p:cNvPr id="5" name="Oval 4"/>
            <p:cNvSpPr/>
            <p:nvPr>
              <p:custDataLst>
                <p:tags r:id="rId1"/>
              </p:custDataLst>
            </p:nvPr>
          </p:nvSpPr>
          <p:spPr>
            <a:xfrm>
              <a:off x="2273829" y="1076325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Oval 5"/>
            <p:cNvSpPr/>
            <p:nvPr>
              <p:custDataLst>
                <p:tags r:id="rId2"/>
              </p:custDataLst>
            </p:nvPr>
          </p:nvSpPr>
          <p:spPr>
            <a:xfrm>
              <a:off x="2408237" y="1162050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Oval 6"/>
            <p:cNvSpPr/>
            <p:nvPr>
              <p:custDataLst>
                <p:tags r:id="rId3"/>
              </p:custDataLst>
            </p:nvPr>
          </p:nvSpPr>
          <p:spPr>
            <a:xfrm>
              <a:off x="6209770" y="1066800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Oval 7"/>
            <p:cNvSpPr/>
            <p:nvPr>
              <p:custDataLst>
                <p:tags r:id="rId4"/>
              </p:custDataLst>
            </p:nvPr>
          </p:nvSpPr>
          <p:spPr>
            <a:xfrm>
              <a:off x="6319837" y="1143000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/>
            <p:cNvSpPr/>
            <p:nvPr>
              <p:custDataLst>
                <p:tags r:id="rId5"/>
              </p:custDataLst>
            </p:nvPr>
          </p:nvSpPr>
          <p:spPr>
            <a:xfrm>
              <a:off x="5533495" y="1066800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/>
            <p:cNvSpPr/>
            <p:nvPr>
              <p:custDataLst>
                <p:tags r:id="rId6"/>
              </p:custDataLst>
            </p:nvPr>
          </p:nvSpPr>
          <p:spPr>
            <a:xfrm>
              <a:off x="4869920" y="1066800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Oval 10"/>
            <p:cNvSpPr/>
            <p:nvPr>
              <p:custDataLst>
                <p:tags r:id="rId7"/>
              </p:custDataLst>
            </p:nvPr>
          </p:nvSpPr>
          <p:spPr>
            <a:xfrm>
              <a:off x="4209520" y="1066800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Oval 11"/>
            <p:cNvSpPr/>
            <p:nvPr>
              <p:custDataLst>
                <p:tags r:id="rId8"/>
              </p:custDataLst>
            </p:nvPr>
          </p:nvSpPr>
          <p:spPr>
            <a:xfrm>
              <a:off x="3549120" y="1076325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/>
            <p:cNvSpPr/>
            <p:nvPr>
              <p:custDataLst>
                <p:tags r:id="rId9"/>
              </p:custDataLst>
            </p:nvPr>
          </p:nvSpPr>
          <p:spPr>
            <a:xfrm>
              <a:off x="2888720" y="1085850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/>
            <p:cNvSpPr/>
            <p:nvPr>
              <p:custDataLst>
                <p:tags r:id="rId10"/>
              </p:custDataLst>
            </p:nvPr>
          </p:nvSpPr>
          <p:spPr>
            <a:xfrm>
              <a:off x="5643561" y="1143000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/>
            <p:cNvSpPr/>
            <p:nvPr>
              <p:custDataLst>
                <p:tags r:id="rId11"/>
              </p:custDataLst>
            </p:nvPr>
          </p:nvSpPr>
          <p:spPr>
            <a:xfrm>
              <a:off x="5973761" y="1143000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/>
            <p:cNvSpPr/>
            <p:nvPr>
              <p:custDataLst>
                <p:tags r:id="rId12"/>
              </p:custDataLst>
            </p:nvPr>
          </p:nvSpPr>
          <p:spPr>
            <a:xfrm>
              <a:off x="4979986" y="1152525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/>
            <p:cNvSpPr/>
            <p:nvPr>
              <p:custDataLst>
                <p:tags r:id="rId13"/>
              </p:custDataLst>
            </p:nvPr>
          </p:nvSpPr>
          <p:spPr>
            <a:xfrm>
              <a:off x="5310186" y="1152525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/>
            <p:cNvSpPr/>
            <p:nvPr>
              <p:custDataLst>
                <p:tags r:id="rId14"/>
              </p:custDataLst>
            </p:nvPr>
          </p:nvSpPr>
          <p:spPr>
            <a:xfrm>
              <a:off x="4319586" y="1152525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/>
            <p:cNvSpPr/>
            <p:nvPr>
              <p:custDataLst>
                <p:tags r:id="rId15"/>
              </p:custDataLst>
            </p:nvPr>
          </p:nvSpPr>
          <p:spPr>
            <a:xfrm>
              <a:off x="4618036" y="1152525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/>
            <p:cNvSpPr/>
            <p:nvPr>
              <p:custDataLst>
                <p:tags r:id="rId16"/>
              </p:custDataLst>
            </p:nvPr>
          </p:nvSpPr>
          <p:spPr>
            <a:xfrm>
              <a:off x="3659185" y="1152525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/>
            <p:cNvSpPr/>
            <p:nvPr>
              <p:custDataLst>
                <p:tags r:id="rId17"/>
              </p:custDataLst>
            </p:nvPr>
          </p:nvSpPr>
          <p:spPr>
            <a:xfrm>
              <a:off x="3989386" y="1162050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/>
            <p:cNvSpPr/>
            <p:nvPr>
              <p:custDataLst>
                <p:tags r:id="rId18"/>
              </p:custDataLst>
            </p:nvPr>
          </p:nvSpPr>
          <p:spPr>
            <a:xfrm>
              <a:off x="2998786" y="1162050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Oval 22"/>
            <p:cNvSpPr/>
            <p:nvPr>
              <p:custDataLst>
                <p:tags r:id="rId19"/>
              </p:custDataLst>
            </p:nvPr>
          </p:nvSpPr>
          <p:spPr>
            <a:xfrm>
              <a:off x="3328986" y="1162050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/>
            <p:cNvSpPr/>
            <p:nvPr>
              <p:custDataLst>
                <p:tags r:id="rId20"/>
              </p:custDataLst>
            </p:nvPr>
          </p:nvSpPr>
          <p:spPr>
            <a:xfrm>
              <a:off x="2686049" y="1152525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2381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143000"/>
            <a:ext cx="7315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1963" indent="-461963"/>
            <a:r>
              <a:rPr lang="en-US" sz="1200" dirty="0" smtClean="0"/>
              <a:t>Darwin, C. (1871). </a:t>
            </a:r>
            <a:r>
              <a:rPr lang="en-US" sz="1200" i="1" dirty="0"/>
              <a:t>The </a:t>
            </a:r>
            <a:r>
              <a:rPr lang="en-US" sz="1200" i="1" dirty="0" smtClean="0"/>
              <a:t>descent </a:t>
            </a:r>
            <a:r>
              <a:rPr lang="en-US" sz="1200" i="1" dirty="0"/>
              <a:t>of </a:t>
            </a:r>
            <a:r>
              <a:rPr lang="en-US" sz="1200" i="1" dirty="0" smtClean="0"/>
              <a:t>man</a:t>
            </a:r>
            <a:r>
              <a:rPr lang="en-US" sz="1200" i="1" dirty="0"/>
              <a:t>, and selection in relation to </a:t>
            </a:r>
            <a:r>
              <a:rPr lang="en-US" sz="1200" i="1" dirty="0" smtClean="0"/>
              <a:t>sex</a:t>
            </a:r>
            <a:r>
              <a:rPr lang="en-US" sz="1200" dirty="0" smtClean="0"/>
              <a:t>. John Murray. London, UK. Retrieved February 24, </a:t>
            </a:r>
            <a:r>
              <a:rPr lang="en-US" sz="1200" dirty="0"/>
              <a:t>2019 from </a:t>
            </a:r>
            <a:r>
              <a:rPr lang="en-US" sz="1200" dirty="0">
                <a:hlinkClick r:id="rId2"/>
              </a:rPr>
              <a:t>http://</a:t>
            </a:r>
            <a:r>
              <a:rPr lang="en-US" sz="1200" dirty="0" smtClean="0">
                <a:hlinkClick r:id="rId2"/>
              </a:rPr>
              <a:t>www.gutenberg.org/ebooks/2300</a:t>
            </a:r>
            <a:r>
              <a:rPr lang="en-US" sz="1200" dirty="0" smtClean="0"/>
              <a:t> </a:t>
            </a:r>
          </a:p>
          <a:p>
            <a:pPr marL="461963" indent="-461963"/>
            <a:r>
              <a:rPr lang="en-US" sz="1200" dirty="0"/>
              <a:t>Day, L. (2007). Foundations of clinical ethics: Disengaged rationalism and internal goods. </a:t>
            </a:r>
            <a:r>
              <a:rPr lang="en-US" sz="1200" i="1" dirty="0"/>
              <a:t>American Journal of Critical Care. 16</a:t>
            </a:r>
            <a:r>
              <a:rPr lang="en-US" sz="1200" dirty="0"/>
              <a:t>, 179–183. Retrieved February 24, 2019 from </a:t>
            </a:r>
            <a:r>
              <a:rPr lang="en-US" sz="1200" dirty="0">
                <a:hlinkClick r:id="rId3"/>
              </a:rPr>
              <a:t>http://ajcc.aacnjournals.org/content/16/2/179.full?ijkey=c636b7dce1e1ffe414ba816fba4c3eb7fed25c1a&amp;keytype2=tf_ipsecsha</a:t>
            </a:r>
            <a:r>
              <a:rPr lang="en-US" sz="1200" dirty="0"/>
              <a:t> </a:t>
            </a:r>
          </a:p>
          <a:p>
            <a:pPr marL="461963" indent="-461963"/>
            <a:r>
              <a:rPr lang="en-US" sz="1200" dirty="0" smtClean="0"/>
              <a:t>Pope, A. (1711). </a:t>
            </a:r>
            <a:r>
              <a:rPr lang="en-US" sz="1200" i="1" dirty="0" smtClean="0"/>
              <a:t>An essay on criticism</a:t>
            </a:r>
            <a:r>
              <a:rPr lang="en-US" sz="1200" dirty="0" smtClean="0"/>
              <a:t>. Retrieved February 24, 2019 from </a:t>
            </a:r>
            <a:r>
              <a:rPr lang="en-US" sz="1200" dirty="0" smtClean="0">
                <a:hlinkClick r:id="rId4"/>
              </a:rPr>
              <a:t>https</a:t>
            </a:r>
            <a:r>
              <a:rPr lang="en-US" sz="1200" dirty="0">
                <a:hlinkClick r:id="rId4"/>
              </a:rPr>
              <a:t>://</a:t>
            </a:r>
            <a:r>
              <a:rPr lang="en-US" sz="1200" dirty="0" smtClean="0">
                <a:hlinkClick r:id="rId4"/>
              </a:rPr>
              <a:t>www.poetryfoundation.org/articles/69379/an-essay-on-criticism</a:t>
            </a:r>
            <a:endParaRPr lang="en-US" sz="1200" dirty="0" smtClean="0"/>
          </a:p>
          <a:p>
            <a:pPr marL="461963" indent="-461963"/>
            <a:endParaRPr lang="en-US" sz="1200" dirty="0" smtClean="0"/>
          </a:p>
          <a:p>
            <a:pPr marL="461963" indent="-461963"/>
            <a:r>
              <a:rPr lang="en-US" sz="1200" dirty="0" smtClean="0"/>
              <a:t> </a:t>
            </a:r>
            <a:endParaRPr lang="en-US" sz="1200" dirty="0"/>
          </a:p>
          <a:p>
            <a:pPr marL="461963" indent="-461963"/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55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Isosceles Triangle 47"/>
          <p:cNvSpPr/>
          <p:nvPr/>
        </p:nvSpPr>
        <p:spPr>
          <a:xfrm>
            <a:off x="5310186" y="2080582"/>
            <a:ext cx="254265" cy="180395"/>
          </a:xfrm>
          <a:prstGeom prst="triangle">
            <a:avLst/>
          </a:prstGeom>
          <a:solidFill>
            <a:srgbClr val="CC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408236" y="1541595"/>
            <a:ext cx="627856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Balancing of Power in Relationships</a:t>
            </a:r>
          </a:p>
          <a:p>
            <a:r>
              <a:rPr lang="en-US" sz="1200" dirty="0" smtClean="0"/>
              <a:t> </a:t>
            </a:r>
          </a:p>
          <a:p>
            <a:r>
              <a:rPr lang="en-US" sz="2800" dirty="0" smtClean="0"/>
              <a:t>Through personal/professional integrity of</a:t>
            </a:r>
          </a:p>
          <a:p>
            <a:endParaRPr lang="en-US" sz="1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Communications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Cooperation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Collaboration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Coordination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Correction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Continuation</a:t>
            </a:r>
          </a:p>
          <a:p>
            <a:pPr lvl="5"/>
            <a:r>
              <a:rPr lang="en-US" sz="2400" dirty="0"/>
              <a:t>i</a:t>
            </a:r>
            <a:r>
              <a:rPr lang="en-US" sz="2400" dirty="0" smtClean="0"/>
              <a:t>n thoughts, words, &amp; deeds. </a:t>
            </a:r>
            <a:endParaRPr lang="en-US" sz="2400" dirty="0"/>
          </a:p>
        </p:txBody>
      </p:sp>
      <p:grpSp>
        <p:nvGrpSpPr>
          <p:cNvPr id="26" name="Group 25"/>
          <p:cNvGrpSpPr/>
          <p:nvPr/>
        </p:nvGrpSpPr>
        <p:grpSpPr>
          <a:xfrm rot="16200000">
            <a:off x="-278870" y="3594527"/>
            <a:ext cx="4596341" cy="247650"/>
            <a:chOff x="51859" y="6562725"/>
            <a:chExt cx="4596341" cy="247650"/>
          </a:xfrm>
        </p:grpSpPr>
        <p:sp>
          <p:nvSpPr>
            <p:cNvPr id="27" name="Oval 26"/>
            <p:cNvSpPr/>
            <p:nvPr>
              <p:custDataLst>
                <p:tags r:id="rId21"/>
              </p:custDataLst>
            </p:nvPr>
          </p:nvSpPr>
          <p:spPr>
            <a:xfrm>
              <a:off x="51859" y="6572250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>
              <p:custDataLst>
                <p:tags r:id="rId22"/>
              </p:custDataLst>
            </p:nvPr>
          </p:nvSpPr>
          <p:spPr>
            <a:xfrm>
              <a:off x="186267" y="6657975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/>
            <p:nvPr>
              <p:custDataLst>
                <p:tags r:id="rId23"/>
              </p:custDataLst>
            </p:nvPr>
          </p:nvSpPr>
          <p:spPr>
            <a:xfrm>
              <a:off x="3987800" y="6562725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/>
            <p:cNvSpPr/>
            <p:nvPr>
              <p:custDataLst>
                <p:tags r:id="rId24"/>
              </p:custDataLst>
            </p:nvPr>
          </p:nvSpPr>
          <p:spPr>
            <a:xfrm>
              <a:off x="4097867" y="6638925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/>
            <p:cNvSpPr/>
            <p:nvPr>
              <p:custDataLst>
                <p:tags r:id="rId25"/>
              </p:custDataLst>
            </p:nvPr>
          </p:nvSpPr>
          <p:spPr>
            <a:xfrm>
              <a:off x="3311525" y="6562725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Oval 31"/>
            <p:cNvSpPr/>
            <p:nvPr>
              <p:custDataLst>
                <p:tags r:id="rId26"/>
              </p:custDataLst>
            </p:nvPr>
          </p:nvSpPr>
          <p:spPr>
            <a:xfrm>
              <a:off x="2647950" y="6562725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/>
            <p:cNvSpPr/>
            <p:nvPr>
              <p:custDataLst>
                <p:tags r:id="rId27"/>
              </p:custDataLst>
            </p:nvPr>
          </p:nvSpPr>
          <p:spPr>
            <a:xfrm>
              <a:off x="1987550" y="6562725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/>
            <p:cNvSpPr/>
            <p:nvPr>
              <p:custDataLst>
                <p:tags r:id="rId28"/>
              </p:custDataLst>
            </p:nvPr>
          </p:nvSpPr>
          <p:spPr>
            <a:xfrm>
              <a:off x="1327150" y="6572250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/>
            <p:cNvSpPr/>
            <p:nvPr>
              <p:custDataLst>
                <p:tags r:id="rId29"/>
              </p:custDataLst>
            </p:nvPr>
          </p:nvSpPr>
          <p:spPr>
            <a:xfrm>
              <a:off x="666750" y="6581775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Oval 35"/>
            <p:cNvSpPr/>
            <p:nvPr>
              <p:custDataLst>
                <p:tags r:id="rId30"/>
              </p:custDataLst>
            </p:nvPr>
          </p:nvSpPr>
          <p:spPr>
            <a:xfrm>
              <a:off x="3421591" y="6638925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Oval 36"/>
            <p:cNvSpPr/>
            <p:nvPr>
              <p:custDataLst>
                <p:tags r:id="rId31"/>
              </p:custDataLst>
            </p:nvPr>
          </p:nvSpPr>
          <p:spPr>
            <a:xfrm>
              <a:off x="3751791" y="6638925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Oval 37"/>
            <p:cNvSpPr/>
            <p:nvPr>
              <p:custDataLst>
                <p:tags r:id="rId32"/>
              </p:custDataLst>
            </p:nvPr>
          </p:nvSpPr>
          <p:spPr>
            <a:xfrm>
              <a:off x="2758016" y="6648450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Oval 38"/>
            <p:cNvSpPr/>
            <p:nvPr>
              <p:custDataLst>
                <p:tags r:id="rId33"/>
              </p:custDataLst>
            </p:nvPr>
          </p:nvSpPr>
          <p:spPr>
            <a:xfrm>
              <a:off x="3088216" y="6648450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Oval 39"/>
            <p:cNvSpPr/>
            <p:nvPr>
              <p:custDataLst>
                <p:tags r:id="rId34"/>
              </p:custDataLst>
            </p:nvPr>
          </p:nvSpPr>
          <p:spPr>
            <a:xfrm>
              <a:off x="2097616" y="6648450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Oval 40"/>
            <p:cNvSpPr/>
            <p:nvPr>
              <p:custDataLst>
                <p:tags r:id="rId35"/>
              </p:custDataLst>
            </p:nvPr>
          </p:nvSpPr>
          <p:spPr>
            <a:xfrm>
              <a:off x="2396066" y="6648450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Oval 41"/>
            <p:cNvSpPr/>
            <p:nvPr>
              <p:custDataLst>
                <p:tags r:id="rId36"/>
              </p:custDataLst>
            </p:nvPr>
          </p:nvSpPr>
          <p:spPr>
            <a:xfrm>
              <a:off x="1437215" y="6648450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Oval 42"/>
            <p:cNvSpPr/>
            <p:nvPr>
              <p:custDataLst>
                <p:tags r:id="rId37"/>
              </p:custDataLst>
            </p:nvPr>
          </p:nvSpPr>
          <p:spPr>
            <a:xfrm>
              <a:off x="1767416" y="6657975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Oval 43"/>
            <p:cNvSpPr/>
            <p:nvPr>
              <p:custDataLst>
                <p:tags r:id="rId38"/>
              </p:custDataLst>
            </p:nvPr>
          </p:nvSpPr>
          <p:spPr>
            <a:xfrm>
              <a:off x="776816" y="6657975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Oval 44"/>
            <p:cNvSpPr/>
            <p:nvPr>
              <p:custDataLst>
                <p:tags r:id="rId39"/>
              </p:custDataLst>
            </p:nvPr>
          </p:nvSpPr>
          <p:spPr>
            <a:xfrm>
              <a:off x="1107016" y="6657975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Oval 45"/>
            <p:cNvSpPr/>
            <p:nvPr>
              <p:custDataLst>
                <p:tags r:id="rId40"/>
              </p:custDataLst>
            </p:nvPr>
          </p:nvSpPr>
          <p:spPr>
            <a:xfrm>
              <a:off x="446617" y="6638929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Chain of Command &amp; Control</a:t>
            </a:r>
            <a:endParaRPr lang="en-US" dirty="0"/>
          </a:p>
        </p:txBody>
      </p:sp>
      <p:grpSp>
        <p:nvGrpSpPr>
          <p:cNvPr id="70" name="Group 69"/>
          <p:cNvGrpSpPr/>
          <p:nvPr/>
        </p:nvGrpSpPr>
        <p:grpSpPr>
          <a:xfrm>
            <a:off x="2273829" y="1066800"/>
            <a:ext cx="4596341" cy="247650"/>
            <a:chOff x="2273829" y="1066800"/>
            <a:chExt cx="4596341" cy="247650"/>
          </a:xfrm>
        </p:grpSpPr>
        <p:sp>
          <p:nvSpPr>
            <p:cNvPr id="71" name="Oval 70"/>
            <p:cNvSpPr/>
            <p:nvPr>
              <p:custDataLst>
                <p:tags r:id="rId1"/>
              </p:custDataLst>
            </p:nvPr>
          </p:nvSpPr>
          <p:spPr>
            <a:xfrm>
              <a:off x="2273829" y="1076325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Oval 71"/>
            <p:cNvSpPr/>
            <p:nvPr>
              <p:custDataLst>
                <p:tags r:id="rId2"/>
              </p:custDataLst>
            </p:nvPr>
          </p:nvSpPr>
          <p:spPr>
            <a:xfrm>
              <a:off x="2408237" y="1162050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Oval 72"/>
            <p:cNvSpPr/>
            <p:nvPr>
              <p:custDataLst>
                <p:tags r:id="rId3"/>
              </p:custDataLst>
            </p:nvPr>
          </p:nvSpPr>
          <p:spPr>
            <a:xfrm>
              <a:off x="6209770" y="1066800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Oval 73"/>
            <p:cNvSpPr/>
            <p:nvPr>
              <p:custDataLst>
                <p:tags r:id="rId4"/>
              </p:custDataLst>
            </p:nvPr>
          </p:nvSpPr>
          <p:spPr>
            <a:xfrm>
              <a:off x="6319837" y="1143000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Oval 74"/>
            <p:cNvSpPr/>
            <p:nvPr>
              <p:custDataLst>
                <p:tags r:id="rId5"/>
              </p:custDataLst>
            </p:nvPr>
          </p:nvSpPr>
          <p:spPr>
            <a:xfrm>
              <a:off x="5533495" y="1066800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Oval 75"/>
            <p:cNvSpPr/>
            <p:nvPr>
              <p:custDataLst>
                <p:tags r:id="rId6"/>
              </p:custDataLst>
            </p:nvPr>
          </p:nvSpPr>
          <p:spPr>
            <a:xfrm>
              <a:off x="4869920" y="1066800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Oval 76"/>
            <p:cNvSpPr/>
            <p:nvPr>
              <p:custDataLst>
                <p:tags r:id="rId7"/>
              </p:custDataLst>
            </p:nvPr>
          </p:nvSpPr>
          <p:spPr>
            <a:xfrm>
              <a:off x="4209520" y="1066800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Oval 77"/>
            <p:cNvSpPr/>
            <p:nvPr>
              <p:custDataLst>
                <p:tags r:id="rId8"/>
              </p:custDataLst>
            </p:nvPr>
          </p:nvSpPr>
          <p:spPr>
            <a:xfrm>
              <a:off x="3549120" y="1076325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Oval 78"/>
            <p:cNvSpPr/>
            <p:nvPr>
              <p:custDataLst>
                <p:tags r:id="rId9"/>
              </p:custDataLst>
            </p:nvPr>
          </p:nvSpPr>
          <p:spPr>
            <a:xfrm>
              <a:off x="2888720" y="1085850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Oval 79"/>
            <p:cNvSpPr/>
            <p:nvPr>
              <p:custDataLst>
                <p:tags r:id="rId10"/>
              </p:custDataLst>
            </p:nvPr>
          </p:nvSpPr>
          <p:spPr>
            <a:xfrm>
              <a:off x="5643561" y="1143000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Oval 80"/>
            <p:cNvSpPr/>
            <p:nvPr>
              <p:custDataLst>
                <p:tags r:id="rId11"/>
              </p:custDataLst>
            </p:nvPr>
          </p:nvSpPr>
          <p:spPr>
            <a:xfrm>
              <a:off x="5973761" y="1143000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Oval 81"/>
            <p:cNvSpPr/>
            <p:nvPr>
              <p:custDataLst>
                <p:tags r:id="rId12"/>
              </p:custDataLst>
            </p:nvPr>
          </p:nvSpPr>
          <p:spPr>
            <a:xfrm>
              <a:off x="4979986" y="1152525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Oval 82"/>
            <p:cNvSpPr/>
            <p:nvPr>
              <p:custDataLst>
                <p:tags r:id="rId13"/>
              </p:custDataLst>
            </p:nvPr>
          </p:nvSpPr>
          <p:spPr>
            <a:xfrm>
              <a:off x="5310186" y="1152525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Oval 83"/>
            <p:cNvSpPr/>
            <p:nvPr>
              <p:custDataLst>
                <p:tags r:id="rId14"/>
              </p:custDataLst>
            </p:nvPr>
          </p:nvSpPr>
          <p:spPr>
            <a:xfrm>
              <a:off x="4319586" y="1152525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Oval 84"/>
            <p:cNvSpPr/>
            <p:nvPr>
              <p:custDataLst>
                <p:tags r:id="rId15"/>
              </p:custDataLst>
            </p:nvPr>
          </p:nvSpPr>
          <p:spPr>
            <a:xfrm>
              <a:off x="4618036" y="1152525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Oval 85"/>
            <p:cNvSpPr/>
            <p:nvPr>
              <p:custDataLst>
                <p:tags r:id="rId16"/>
              </p:custDataLst>
            </p:nvPr>
          </p:nvSpPr>
          <p:spPr>
            <a:xfrm>
              <a:off x="3659185" y="1152525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Oval 86"/>
            <p:cNvSpPr/>
            <p:nvPr>
              <p:custDataLst>
                <p:tags r:id="rId17"/>
              </p:custDataLst>
            </p:nvPr>
          </p:nvSpPr>
          <p:spPr>
            <a:xfrm>
              <a:off x="3989386" y="1162050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Oval 87"/>
            <p:cNvSpPr/>
            <p:nvPr>
              <p:custDataLst>
                <p:tags r:id="rId18"/>
              </p:custDataLst>
            </p:nvPr>
          </p:nvSpPr>
          <p:spPr>
            <a:xfrm>
              <a:off x="2998786" y="1162050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Oval 88"/>
            <p:cNvSpPr/>
            <p:nvPr>
              <p:custDataLst>
                <p:tags r:id="rId19"/>
              </p:custDataLst>
            </p:nvPr>
          </p:nvSpPr>
          <p:spPr>
            <a:xfrm>
              <a:off x="3328986" y="1162050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Oval 89"/>
            <p:cNvSpPr/>
            <p:nvPr>
              <p:custDataLst>
                <p:tags r:id="rId20"/>
              </p:custDataLst>
            </p:nvPr>
          </p:nvSpPr>
          <p:spPr>
            <a:xfrm>
              <a:off x="2686049" y="1152525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8930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good about . . 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82520" cy="3951288"/>
          </a:xfrm>
        </p:spPr>
        <p:txBody>
          <a:bodyPr/>
          <a:lstStyle/>
          <a:p>
            <a:r>
              <a:rPr lang="en-US" dirty="0" smtClean="0"/>
              <a:t>Communications</a:t>
            </a:r>
          </a:p>
          <a:p>
            <a:pPr lvl="1"/>
            <a:r>
              <a:rPr lang="en-US" dirty="0" smtClean="0"/>
              <a:t>Honesty motivates people to do well (Day, 2007).</a:t>
            </a:r>
          </a:p>
          <a:p>
            <a:pPr lvl="1"/>
            <a:r>
              <a:rPr lang="en-US" dirty="0" smtClean="0"/>
              <a:t>Self-control, tact, &amp; politeness really motivate people to stay connected to others (Day, 2007).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What is bad about . . .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Communications</a:t>
            </a:r>
          </a:p>
          <a:p>
            <a:pPr lvl="1"/>
            <a:r>
              <a:rPr lang="en-US" dirty="0" smtClean="0"/>
              <a:t>Dishonesty motivates people to not do well (Day, 2007).</a:t>
            </a:r>
          </a:p>
          <a:p>
            <a:pPr lvl="1"/>
            <a:r>
              <a:rPr lang="en-US" dirty="0" smtClean="0"/>
              <a:t>A lack of self-control, tact, &amp; politeness motivates people to stay far away from others (Day, 2007).</a:t>
            </a: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Chain of Command &amp; Control</a:t>
            </a:r>
            <a:endParaRPr lang="en-US" dirty="0"/>
          </a:p>
        </p:txBody>
      </p:sp>
      <p:grpSp>
        <p:nvGrpSpPr>
          <p:cNvPr id="50" name="Group 49"/>
          <p:cNvGrpSpPr/>
          <p:nvPr/>
        </p:nvGrpSpPr>
        <p:grpSpPr>
          <a:xfrm>
            <a:off x="2273829" y="1066800"/>
            <a:ext cx="4596341" cy="247650"/>
            <a:chOff x="2273829" y="1066800"/>
            <a:chExt cx="4596341" cy="247650"/>
          </a:xfrm>
        </p:grpSpPr>
        <p:sp>
          <p:nvSpPr>
            <p:cNvPr id="51" name="Oval 50"/>
            <p:cNvSpPr/>
            <p:nvPr>
              <p:custDataLst>
                <p:tags r:id="rId1"/>
              </p:custDataLst>
            </p:nvPr>
          </p:nvSpPr>
          <p:spPr>
            <a:xfrm>
              <a:off x="2273829" y="1076325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Oval 51"/>
            <p:cNvSpPr/>
            <p:nvPr>
              <p:custDataLst>
                <p:tags r:id="rId2"/>
              </p:custDataLst>
            </p:nvPr>
          </p:nvSpPr>
          <p:spPr>
            <a:xfrm>
              <a:off x="2408237" y="1162050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/>
            <p:cNvSpPr/>
            <p:nvPr>
              <p:custDataLst>
                <p:tags r:id="rId3"/>
              </p:custDataLst>
            </p:nvPr>
          </p:nvSpPr>
          <p:spPr>
            <a:xfrm>
              <a:off x="6209770" y="1066800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Oval 53"/>
            <p:cNvSpPr/>
            <p:nvPr>
              <p:custDataLst>
                <p:tags r:id="rId4"/>
              </p:custDataLst>
            </p:nvPr>
          </p:nvSpPr>
          <p:spPr>
            <a:xfrm>
              <a:off x="6319837" y="1143000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Oval 54"/>
            <p:cNvSpPr/>
            <p:nvPr>
              <p:custDataLst>
                <p:tags r:id="rId5"/>
              </p:custDataLst>
            </p:nvPr>
          </p:nvSpPr>
          <p:spPr>
            <a:xfrm>
              <a:off x="5533495" y="1066800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Oval 55"/>
            <p:cNvSpPr/>
            <p:nvPr>
              <p:custDataLst>
                <p:tags r:id="rId6"/>
              </p:custDataLst>
            </p:nvPr>
          </p:nvSpPr>
          <p:spPr>
            <a:xfrm>
              <a:off x="4869920" y="1066800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Oval 56"/>
            <p:cNvSpPr/>
            <p:nvPr>
              <p:custDataLst>
                <p:tags r:id="rId7"/>
              </p:custDataLst>
            </p:nvPr>
          </p:nvSpPr>
          <p:spPr>
            <a:xfrm>
              <a:off x="4209520" y="1066800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Oval 57"/>
            <p:cNvSpPr/>
            <p:nvPr>
              <p:custDataLst>
                <p:tags r:id="rId8"/>
              </p:custDataLst>
            </p:nvPr>
          </p:nvSpPr>
          <p:spPr>
            <a:xfrm>
              <a:off x="3549120" y="1076325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Oval 58"/>
            <p:cNvSpPr/>
            <p:nvPr>
              <p:custDataLst>
                <p:tags r:id="rId9"/>
              </p:custDataLst>
            </p:nvPr>
          </p:nvSpPr>
          <p:spPr>
            <a:xfrm>
              <a:off x="2888720" y="1085850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Oval 59"/>
            <p:cNvSpPr/>
            <p:nvPr>
              <p:custDataLst>
                <p:tags r:id="rId10"/>
              </p:custDataLst>
            </p:nvPr>
          </p:nvSpPr>
          <p:spPr>
            <a:xfrm>
              <a:off x="5643561" y="1143000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Oval 60"/>
            <p:cNvSpPr/>
            <p:nvPr>
              <p:custDataLst>
                <p:tags r:id="rId11"/>
              </p:custDataLst>
            </p:nvPr>
          </p:nvSpPr>
          <p:spPr>
            <a:xfrm>
              <a:off x="5973761" y="1143000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Oval 61"/>
            <p:cNvSpPr/>
            <p:nvPr>
              <p:custDataLst>
                <p:tags r:id="rId12"/>
              </p:custDataLst>
            </p:nvPr>
          </p:nvSpPr>
          <p:spPr>
            <a:xfrm>
              <a:off x="4979986" y="1152525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Oval 62"/>
            <p:cNvSpPr/>
            <p:nvPr>
              <p:custDataLst>
                <p:tags r:id="rId13"/>
              </p:custDataLst>
            </p:nvPr>
          </p:nvSpPr>
          <p:spPr>
            <a:xfrm>
              <a:off x="5310186" y="1152525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Oval 63"/>
            <p:cNvSpPr/>
            <p:nvPr>
              <p:custDataLst>
                <p:tags r:id="rId14"/>
              </p:custDataLst>
            </p:nvPr>
          </p:nvSpPr>
          <p:spPr>
            <a:xfrm>
              <a:off x="4319586" y="1152525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Oval 64"/>
            <p:cNvSpPr/>
            <p:nvPr>
              <p:custDataLst>
                <p:tags r:id="rId15"/>
              </p:custDataLst>
            </p:nvPr>
          </p:nvSpPr>
          <p:spPr>
            <a:xfrm>
              <a:off x="4618036" y="1152525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Oval 65"/>
            <p:cNvSpPr/>
            <p:nvPr>
              <p:custDataLst>
                <p:tags r:id="rId16"/>
              </p:custDataLst>
            </p:nvPr>
          </p:nvSpPr>
          <p:spPr>
            <a:xfrm>
              <a:off x="3659185" y="1152525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Oval 66"/>
            <p:cNvSpPr/>
            <p:nvPr>
              <p:custDataLst>
                <p:tags r:id="rId17"/>
              </p:custDataLst>
            </p:nvPr>
          </p:nvSpPr>
          <p:spPr>
            <a:xfrm>
              <a:off x="3989386" y="1162050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Oval 67"/>
            <p:cNvSpPr/>
            <p:nvPr>
              <p:custDataLst>
                <p:tags r:id="rId18"/>
              </p:custDataLst>
            </p:nvPr>
          </p:nvSpPr>
          <p:spPr>
            <a:xfrm>
              <a:off x="2998786" y="1162050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Oval 68"/>
            <p:cNvSpPr/>
            <p:nvPr>
              <p:custDataLst>
                <p:tags r:id="rId19"/>
              </p:custDataLst>
            </p:nvPr>
          </p:nvSpPr>
          <p:spPr>
            <a:xfrm>
              <a:off x="3328986" y="1162050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Oval 69"/>
            <p:cNvSpPr/>
            <p:nvPr>
              <p:custDataLst>
                <p:tags r:id="rId20"/>
              </p:custDataLst>
            </p:nvPr>
          </p:nvSpPr>
          <p:spPr>
            <a:xfrm>
              <a:off x="2686049" y="1152525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9095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good about . . 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8" y="2174875"/>
            <a:ext cx="4412721" cy="3951288"/>
          </a:xfrm>
        </p:spPr>
        <p:txBody>
          <a:bodyPr/>
          <a:lstStyle/>
          <a:p>
            <a:r>
              <a:rPr lang="en-US" dirty="0" smtClean="0"/>
              <a:t>Cooperation</a:t>
            </a:r>
          </a:p>
          <a:p>
            <a:pPr lvl="1"/>
            <a:r>
              <a:rPr lang="en-US" dirty="0" smtClean="0"/>
              <a:t>Respecting the personhood &amp;  needs of participants motivates teams to do well </a:t>
            </a:r>
            <a:r>
              <a:rPr lang="en-US" dirty="0"/>
              <a:t>(Day, 2007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Recognizing that each person or team does not always perform at the optimum level is a SMART (specific, measurable, achievable, realistic, &amp; time-bound) goal &amp;/or objective (Day, 2007).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What is bad about . . .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270375" cy="3951288"/>
          </a:xfrm>
        </p:spPr>
        <p:txBody>
          <a:bodyPr>
            <a:normAutofit/>
          </a:bodyPr>
          <a:lstStyle/>
          <a:p>
            <a:r>
              <a:rPr lang="en-US" dirty="0" smtClean="0"/>
              <a:t>Cooperation</a:t>
            </a:r>
          </a:p>
          <a:p>
            <a:pPr lvl="1"/>
            <a:r>
              <a:rPr lang="en-US" dirty="0" smtClean="0"/>
              <a:t>Not respecting the personhood &amp;/or needs of every participant motivates teams to not do very well at all, since encouragement of divisive adversarial stances &amp; interpersonal conflict through hyper-competition, exposure to ridicule, favoritism, legalism, &amp; jealousy pit members against each other badly (Day</a:t>
            </a:r>
            <a:r>
              <a:rPr lang="en-US" dirty="0"/>
              <a:t>, 2007</a:t>
            </a:r>
            <a:r>
              <a:rPr lang="en-US" dirty="0" smtClean="0"/>
              <a:t>). </a:t>
            </a:r>
            <a:endParaRPr lang="en-US" dirty="0"/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Chain of Command &amp; Control</a:t>
            </a:r>
            <a:endParaRPr lang="en-US" dirty="0"/>
          </a:p>
        </p:txBody>
      </p:sp>
      <p:grpSp>
        <p:nvGrpSpPr>
          <p:cNvPr id="50" name="Group 49"/>
          <p:cNvGrpSpPr/>
          <p:nvPr/>
        </p:nvGrpSpPr>
        <p:grpSpPr>
          <a:xfrm>
            <a:off x="2273829" y="1066800"/>
            <a:ext cx="4596341" cy="247650"/>
            <a:chOff x="2273829" y="1066800"/>
            <a:chExt cx="4596341" cy="247650"/>
          </a:xfrm>
        </p:grpSpPr>
        <p:sp>
          <p:nvSpPr>
            <p:cNvPr id="51" name="Oval 50"/>
            <p:cNvSpPr/>
            <p:nvPr>
              <p:custDataLst>
                <p:tags r:id="rId1"/>
              </p:custDataLst>
            </p:nvPr>
          </p:nvSpPr>
          <p:spPr>
            <a:xfrm>
              <a:off x="2273829" y="1076325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Oval 51"/>
            <p:cNvSpPr/>
            <p:nvPr>
              <p:custDataLst>
                <p:tags r:id="rId2"/>
              </p:custDataLst>
            </p:nvPr>
          </p:nvSpPr>
          <p:spPr>
            <a:xfrm>
              <a:off x="2408237" y="1162050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/>
            <p:cNvSpPr/>
            <p:nvPr>
              <p:custDataLst>
                <p:tags r:id="rId3"/>
              </p:custDataLst>
            </p:nvPr>
          </p:nvSpPr>
          <p:spPr>
            <a:xfrm>
              <a:off x="6209770" y="1066800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Oval 53"/>
            <p:cNvSpPr/>
            <p:nvPr>
              <p:custDataLst>
                <p:tags r:id="rId4"/>
              </p:custDataLst>
            </p:nvPr>
          </p:nvSpPr>
          <p:spPr>
            <a:xfrm>
              <a:off x="6319837" y="1143000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Oval 54"/>
            <p:cNvSpPr/>
            <p:nvPr>
              <p:custDataLst>
                <p:tags r:id="rId5"/>
              </p:custDataLst>
            </p:nvPr>
          </p:nvSpPr>
          <p:spPr>
            <a:xfrm>
              <a:off x="5533495" y="1066800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Oval 55"/>
            <p:cNvSpPr/>
            <p:nvPr>
              <p:custDataLst>
                <p:tags r:id="rId6"/>
              </p:custDataLst>
            </p:nvPr>
          </p:nvSpPr>
          <p:spPr>
            <a:xfrm>
              <a:off x="4869920" y="1066800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Oval 56"/>
            <p:cNvSpPr/>
            <p:nvPr>
              <p:custDataLst>
                <p:tags r:id="rId7"/>
              </p:custDataLst>
            </p:nvPr>
          </p:nvSpPr>
          <p:spPr>
            <a:xfrm>
              <a:off x="4209520" y="1066800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Oval 57"/>
            <p:cNvSpPr/>
            <p:nvPr>
              <p:custDataLst>
                <p:tags r:id="rId8"/>
              </p:custDataLst>
            </p:nvPr>
          </p:nvSpPr>
          <p:spPr>
            <a:xfrm>
              <a:off x="3549120" y="1076325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Oval 58"/>
            <p:cNvSpPr/>
            <p:nvPr>
              <p:custDataLst>
                <p:tags r:id="rId9"/>
              </p:custDataLst>
            </p:nvPr>
          </p:nvSpPr>
          <p:spPr>
            <a:xfrm>
              <a:off x="2888720" y="1085850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Oval 59"/>
            <p:cNvSpPr/>
            <p:nvPr>
              <p:custDataLst>
                <p:tags r:id="rId10"/>
              </p:custDataLst>
            </p:nvPr>
          </p:nvSpPr>
          <p:spPr>
            <a:xfrm>
              <a:off x="5643561" y="1143000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Oval 60"/>
            <p:cNvSpPr/>
            <p:nvPr>
              <p:custDataLst>
                <p:tags r:id="rId11"/>
              </p:custDataLst>
            </p:nvPr>
          </p:nvSpPr>
          <p:spPr>
            <a:xfrm>
              <a:off x="5973761" y="1143000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Oval 61"/>
            <p:cNvSpPr/>
            <p:nvPr>
              <p:custDataLst>
                <p:tags r:id="rId12"/>
              </p:custDataLst>
            </p:nvPr>
          </p:nvSpPr>
          <p:spPr>
            <a:xfrm>
              <a:off x="4979986" y="1152525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Oval 62"/>
            <p:cNvSpPr/>
            <p:nvPr>
              <p:custDataLst>
                <p:tags r:id="rId13"/>
              </p:custDataLst>
            </p:nvPr>
          </p:nvSpPr>
          <p:spPr>
            <a:xfrm>
              <a:off x="5310186" y="1152525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Oval 63"/>
            <p:cNvSpPr/>
            <p:nvPr>
              <p:custDataLst>
                <p:tags r:id="rId14"/>
              </p:custDataLst>
            </p:nvPr>
          </p:nvSpPr>
          <p:spPr>
            <a:xfrm>
              <a:off x="4319586" y="1152525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Oval 64"/>
            <p:cNvSpPr/>
            <p:nvPr>
              <p:custDataLst>
                <p:tags r:id="rId15"/>
              </p:custDataLst>
            </p:nvPr>
          </p:nvSpPr>
          <p:spPr>
            <a:xfrm>
              <a:off x="4618036" y="1152525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Oval 65"/>
            <p:cNvSpPr/>
            <p:nvPr>
              <p:custDataLst>
                <p:tags r:id="rId16"/>
              </p:custDataLst>
            </p:nvPr>
          </p:nvSpPr>
          <p:spPr>
            <a:xfrm>
              <a:off x="3659185" y="1152525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Oval 66"/>
            <p:cNvSpPr/>
            <p:nvPr>
              <p:custDataLst>
                <p:tags r:id="rId17"/>
              </p:custDataLst>
            </p:nvPr>
          </p:nvSpPr>
          <p:spPr>
            <a:xfrm>
              <a:off x="3989386" y="1162050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Oval 67"/>
            <p:cNvSpPr/>
            <p:nvPr>
              <p:custDataLst>
                <p:tags r:id="rId18"/>
              </p:custDataLst>
            </p:nvPr>
          </p:nvSpPr>
          <p:spPr>
            <a:xfrm>
              <a:off x="2998786" y="1162050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Oval 68"/>
            <p:cNvSpPr/>
            <p:nvPr>
              <p:custDataLst>
                <p:tags r:id="rId19"/>
              </p:custDataLst>
            </p:nvPr>
          </p:nvSpPr>
          <p:spPr>
            <a:xfrm>
              <a:off x="3328986" y="1162050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Oval 69"/>
            <p:cNvSpPr/>
            <p:nvPr>
              <p:custDataLst>
                <p:tags r:id="rId20"/>
              </p:custDataLst>
            </p:nvPr>
          </p:nvSpPr>
          <p:spPr>
            <a:xfrm>
              <a:off x="2686049" y="1152525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4826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good about . . 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Collaboration</a:t>
            </a:r>
          </a:p>
          <a:p>
            <a:pPr lvl="1"/>
            <a:r>
              <a:rPr lang="en-US" dirty="0" smtClean="0"/>
              <a:t>Mutual understanding &amp; buy-in to the directional strategy (values</a:t>
            </a:r>
            <a:r>
              <a:rPr lang="en-US" dirty="0" smtClean="0">
                <a:sym typeface="Wingdings" panose="05000000000000000000" pitchFamily="2" charset="2"/>
              </a:rPr>
              <a:t>missionvision) of the organization is a forum for diverse stakeholder groups to take part in the overall effort (Day, 2007).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What is bad about . . .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498975" cy="3951288"/>
          </a:xfrm>
        </p:spPr>
        <p:txBody>
          <a:bodyPr/>
          <a:lstStyle/>
          <a:p>
            <a:r>
              <a:rPr lang="en-US" dirty="0" smtClean="0"/>
              <a:t>Collaboration</a:t>
            </a:r>
          </a:p>
          <a:p>
            <a:pPr lvl="1"/>
            <a:r>
              <a:rPr lang="en-US" dirty="0" smtClean="0"/>
              <a:t>Constant misunderstandings &amp;/or  a complete lack of buy-in to the organizational directional strategy (values</a:t>
            </a:r>
            <a:r>
              <a:rPr lang="en-US" dirty="0">
                <a:sym typeface="Wingdings" panose="05000000000000000000" pitchFamily="2" charset="2"/>
              </a:rPr>
              <a:t>mission</a:t>
            </a:r>
            <a:r>
              <a:rPr lang="en-US" dirty="0" smtClean="0">
                <a:sym typeface="Wingdings" panose="05000000000000000000" pitchFamily="2" charset="2"/>
              </a:rPr>
              <a:t>vision</a:t>
            </a:r>
            <a:r>
              <a:rPr lang="en-US" dirty="0">
                <a:sym typeface="Wingdings" panose="05000000000000000000" pitchFamily="2" charset="2"/>
              </a:rPr>
              <a:t>) </a:t>
            </a:r>
            <a:r>
              <a:rPr lang="en-US" dirty="0" smtClean="0">
                <a:sym typeface="Wingdings" panose="05000000000000000000" pitchFamily="2" charset="2"/>
              </a:rPr>
              <a:t>is not a </a:t>
            </a:r>
            <a:r>
              <a:rPr lang="en-US" dirty="0">
                <a:sym typeface="Wingdings" panose="05000000000000000000" pitchFamily="2" charset="2"/>
              </a:rPr>
              <a:t>forum for </a:t>
            </a:r>
            <a:r>
              <a:rPr lang="en-US" dirty="0" smtClean="0">
                <a:sym typeface="Wingdings" panose="05000000000000000000" pitchFamily="2" charset="2"/>
              </a:rPr>
              <a:t>sustained stakeholder group support of the </a:t>
            </a:r>
            <a:r>
              <a:rPr lang="en-US" dirty="0">
                <a:sym typeface="Wingdings" panose="05000000000000000000" pitchFamily="2" charset="2"/>
              </a:rPr>
              <a:t>overall effort (Day, 2007</a:t>
            </a:r>
            <a:r>
              <a:rPr lang="en-US" dirty="0" smtClean="0">
                <a:sym typeface="Wingdings" panose="05000000000000000000" pitchFamily="2" charset="2"/>
              </a:rPr>
              <a:t>).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Chain of Command &amp; Control</a:t>
            </a:r>
            <a:endParaRPr lang="en-US" dirty="0"/>
          </a:p>
        </p:txBody>
      </p:sp>
      <p:grpSp>
        <p:nvGrpSpPr>
          <p:cNvPr id="50" name="Group 49"/>
          <p:cNvGrpSpPr/>
          <p:nvPr/>
        </p:nvGrpSpPr>
        <p:grpSpPr>
          <a:xfrm>
            <a:off x="2273829" y="1066800"/>
            <a:ext cx="4596341" cy="247650"/>
            <a:chOff x="2273829" y="1066800"/>
            <a:chExt cx="4596341" cy="247650"/>
          </a:xfrm>
        </p:grpSpPr>
        <p:sp>
          <p:nvSpPr>
            <p:cNvPr id="51" name="Oval 50"/>
            <p:cNvSpPr/>
            <p:nvPr>
              <p:custDataLst>
                <p:tags r:id="rId1"/>
              </p:custDataLst>
            </p:nvPr>
          </p:nvSpPr>
          <p:spPr>
            <a:xfrm>
              <a:off x="2273829" y="1076325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Oval 51"/>
            <p:cNvSpPr/>
            <p:nvPr>
              <p:custDataLst>
                <p:tags r:id="rId2"/>
              </p:custDataLst>
            </p:nvPr>
          </p:nvSpPr>
          <p:spPr>
            <a:xfrm>
              <a:off x="2408237" y="1162050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/>
            <p:cNvSpPr/>
            <p:nvPr>
              <p:custDataLst>
                <p:tags r:id="rId3"/>
              </p:custDataLst>
            </p:nvPr>
          </p:nvSpPr>
          <p:spPr>
            <a:xfrm>
              <a:off x="6209770" y="1066800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Oval 53"/>
            <p:cNvSpPr/>
            <p:nvPr>
              <p:custDataLst>
                <p:tags r:id="rId4"/>
              </p:custDataLst>
            </p:nvPr>
          </p:nvSpPr>
          <p:spPr>
            <a:xfrm>
              <a:off x="6319837" y="1143000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Oval 54"/>
            <p:cNvSpPr/>
            <p:nvPr>
              <p:custDataLst>
                <p:tags r:id="rId5"/>
              </p:custDataLst>
            </p:nvPr>
          </p:nvSpPr>
          <p:spPr>
            <a:xfrm>
              <a:off x="5533495" y="1066800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Oval 55"/>
            <p:cNvSpPr/>
            <p:nvPr>
              <p:custDataLst>
                <p:tags r:id="rId6"/>
              </p:custDataLst>
            </p:nvPr>
          </p:nvSpPr>
          <p:spPr>
            <a:xfrm>
              <a:off x="4869920" y="1066800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Oval 56"/>
            <p:cNvSpPr/>
            <p:nvPr>
              <p:custDataLst>
                <p:tags r:id="rId7"/>
              </p:custDataLst>
            </p:nvPr>
          </p:nvSpPr>
          <p:spPr>
            <a:xfrm>
              <a:off x="4209520" y="1066800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Oval 57"/>
            <p:cNvSpPr/>
            <p:nvPr>
              <p:custDataLst>
                <p:tags r:id="rId8"/>
              </p:custDataLst>
            </p:nvPr>
          </p:nvSpPr>
          <p:spPr>
            <a:xfrm>
              <a:off x="3549120" y="1076325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Oval 58"/>
            <p:cNvSpPr/>
            <p:nvPr>
              <p:custDataLst>
                <p:tags r:id="rId9"/>
              </p:custDataLst>
            </p:nvPr>
          </p:nvSpPr>
          <p:spPr>
            <a:xfrm>
              <a:off x="2888720" y="1085850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Oval 59"/>
            <p:cNvSpPr/>
            <p:nvPr>
              <p:custDataLst>
                <p:tags r:id="rId10"/>
              </p:custDataLst>
            </p:nvPr>
          </p:nvSpPr>
          <p:spPr>
            <a:xfrm>
              <a:off x="5643561" y="1143000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Oval 60"/>
            <p:cNvSpPr/>
            <p:nvPr>
              <p:custDataLst>
                <p:tags r:id="rId11"/>
              </p:custDataLst>
            </p:nvPr>
          </p:nvSpPr>
          <p:spPr>
            <a:xfrm>
              <a:off x="5973761" y="1143000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Oval 61"/>
            <p:cNvSpPr/>
            <p:nvPr>
              <p:custDataLst>
                <p:tags r:id="rId12"/>
              </p:custDataLst>
            </p:nvPr>
          </p:nvSpPr>
          <p:spPr>
            <a:xfrm>
              <a:off x="4979986" y="1152525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Oval 62"/>
            <p:cNvSpPr/>
            <p:nvPr>
              <p:custDataLst>
                <p:tags r:id="rId13"/>
              </p:custDataLst>
            </p:nvPr>
          </p:nvSpPr>
          <p:spPr>
            <a:xfrm>
              <a:off x="5310186" y="1152525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Oval 63"/>
            <p:cNvSpPr/>
            <p:nvPr>
              <p:custDataLst>
                <p:tags r:id="rId14"/>
              </p:custDataLst>
            </p:nvPr>
          </p:nvSpPr>
          <p:spPr>
            <a:xfrm>
              <a:off x="4319586" y="1152525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Oval 64"/>
            <p:cNvSpPr/>
            <p:nvPr>
              <p:custDataLst>
                <p:tags r:id="rId15"/>
              </p:custDataLst>
            </p:nvPr>
          </p:nvSpPr>
          <p:spPr>
            <a:xfrm>
              <a:off x="4618036" y="1152525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Oval 65"/>
            <p:cNvSpPr/>
            <p:nvPr>
              <p:custDataLst>
                <p:tags r:id="rId16"/>
              </p:custDataLst>
            </p:nvPr>
          </p:nvSpPr>
          <p:spPr>
            <a:xfrm>
              <a:off x="3659185" y="1152525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Oval 66"/>
            <p:cNvSpPr/>
            <p:nvPr>
              <p:custDataLst>
                <p:tags r:id="rId17"/>
              </p:custDataLst>
            </p:nvPr>
          </p:nvSpPr>
          <p:spPr>
            <a:xfrm>
              <a:off x="3989386" y="1162050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Oval 67"/>
            <p:cNvSpPr/>
            <p:nvPr>
              <p:custDataLst>
                <p:tags r:id="rId18"/>
              </p:custDataLst>
            </p:nvPr>
          </p:nvSpPr>
          <p:spPr>
            <a:xfrm>
              <a:off x="2998786" y="1162050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Oval 68"/>
            <p:cNvSpPr/>
            <p:nvPr>
              <p:custDataLst>
                <p:tags r:id="rId19"/>
              </p:custDataLst>
            </p:nvPr>
          </p:nvSpPr>
          <p:spPr>
            <a:xfrm>
              <a:off x="3328986" y="1162050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Oval 69"/>
            <p:cNvSpPr/>
            <p:nvPr>
              <p:custDataLst>
                <p:tags r:id="rId20"/>
              </p:custDataLst>
            </p:nvPr>
          </p:nvSpPr>
          <p:spPr>
            <a:xfrm>
              <a:off x="2686049" y="1152525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8074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good about . . 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Coordination</a:t>
            </a:r>
          </a:p>
          <a:p>
            <a:pPr lvl="1"/>
            <a:r>
              <a:rPr lang="en-US" dirty="0" smtClean="0"/>
              <a:t>Scheduling of people, places, time, spaces, &amp; resources works out the kinks between &amp; among individuals, teams, &amp; groups of people (shows respect privately &amp; in public) (Day, 2007).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What is bad about . . .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194175" cy="3951288"/>
          </a:xfrm>
        </p:spPr>
        <p:txBody>
          <a:bodyPr/>
          <a:lstStyle/>
          <a:p>
            <a:r>
              <a:rPr lang="en-US" dirty="0" smtClean="0"/>
              <a:t>Coordination</a:t>
            </a:r>
          </a:p>
          <a:p>
            <a:pPr lvl="1"/>
            <a:r>
              <a:rPr lang="en-US" dirty="0" smtClean="0"/>
              <a:t>Unpredictable scheduling </a:t>
            </a:r>
            <a:r>
              <a:rPr lang="en-US" dirty="0"/>
              <a:t>of people, places, time, </a:t>
            </a:r>
            <a:r>
              <a:rPr lang="en-US" dirty="0" smtClean="0"/>
              <a:t>spaces, &amp; resources confuses everything &amp; does not work </a:t>
            </a:r>
            <a:r>
              <a:rPr lang="en-US" dirty="0"/>
              <a:t>out the kinks between &amp; among individuals, teams, &amp; groups of </a:t>
            </a:r>
            <a:r>
              <a:rPr lang="en-US" dirty="0" smtClean="0"/>
              <a:t>people (shows disrespect privately &amp; in public) </a:t>
            </a:r>
            <a:r>
              <a:rPr lang="en-US" dirty="0"/>
              <a:t>(Day, 2007</a:t>
            </a:r>
            <a:r>
              <a:rPr lang="en-US" dirty="0" smtClean="0"/>
              <a:t>).</a:t>
            </a:r>
          </a:p>
          <a:p>
            <a:pPr lvl="1"/>
            <a:endParaRPr lang="en-US" dirty="0"/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Chain of Command &amp; Control</a:t>
            </a:r>
            <a:endParaRPr lang="en-US" dirty="0"/>
          </a:p>
        </p:txBody>
      </p:sp>
      <p:grpSp>
        <p:nvGrpSpPr>
          <p:cNvPr id="50" name="Group 49"/>
          <p:cNvGrpSpPr/>
          <p:nvPr/>
        </p:nvGrpSpPr>
        <p:grpSpPr>
          <a:xfrm>
            <a:off x="2273829" y="1066800"/>
            <a:ext cx="4596341" cy="247650"/>
            <a:chOff x="2273829" y="1066800"/>
            <a:chExt cx="4596341" cy="247650"/>
          </a:xfrm>
        </p:grpSpPr>
        <p:sp>
          <p:nvSpPr>
            <p:cNvPr id="51" name="Oval 50"/>
            <p:cNvSpPr/>
            <p:nvPr>
              <p:custDataLst>
                <p:tags r:id="rId1"/>
              </p:custDataLst>
            </p:nvPr>
          </p:nvSpPr>
          <p:spPr>
            <a:xfrm>
              <a:off x="2273829" y="1076325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Oval 51"/>
            <p:cNvSpPr/>
            <p:nvPr>
              <p:custDataLst>
                <p:tags r:id="rId2"/>
              </p:custDataLst>
            </p:nvPr>
          </p:nvSpPr>
          <p:spPr>
            <a:xfrm>
              <a:off x="2408237" y="1162050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/>
            <p:cNvSpPr/>
            <p:nvPr>
              <p:custDataLst>
                <p:tags r:id="rId3"/>
              </p:custDataLst>
            </p:nvPr>
          </p:nvSpPr>
          <p:spPr>
            <a:xfrm>
              <a:off x="6209770" y="1066800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Oval 53"/>
            <p:cNvSpPr/>
            <p:nvPr>
              <p:custDataLst>
                <p:tags r:id="rId4"/>
              </p:custDataLst>
            </p:nvPr>
          </p:nvSpPr>
          <p:spPr>
            <a:xfrm>
              <a:off x="6319837" y="1143000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Oval 54"/>
            <p:cNvSpPr/>
            <p:nvPr>
              <p:custDataLst>
                <p:tags r:id="rId5"/>
              </p:custDataLst>
            </p:nvPr>
          </p:nvSpPr>
          <p:spPr>
            <a:xfrm>
              <a:off x="5533495" y="1066800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Oval 55"/>
            <p:cNvSpPr/>
            <p:nvPr>
              <p:custDataLst>
                <p:tags r:id="rId6"/>
              </p:custDataLst>
            </p:nvPr>
          </p:nvSpPr>
          <p:spPr>
            <a:xfrm>
              <a:off x="4869920" y="1066800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Oval 56"/>
            <p:cNvSpPr/>
            <p:nvPr>
              <p:custDataLst>
                <p:tags r:id="rId7"/>
              </p:custDataLst>
            </p:nvPr>
          </p:nvSpPr>
          <p:spPr>
            <a:xfrm>
              <a:off x="4209520" y="1066800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Oval 57"/>
            <p:cNvSpPr/>
            <p:nvPr>
              <p:custDataLst>
                <p:tags r:id="rId8"/>
              </p:custDataLst>
            </p:nvPr>
          </p:nvSpPr>
          <p:spPr>
            <a:xfrm>
              <a:off x="3549120" y="1076325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Oval 58"/>
            <p:cNvSpPr/>
            <p:nvPr>
              <p:custDataLst>
                <p:tags r:id="rId9"/>
              </p:custDataLst>
            </p:nvPr>
          </p:nvSpPr>
          <p:spPr>
            <a:xfrm>
              <a:off x="2888720" y="1085850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Oval 59"/>
            <p:cNvSpPr/>
            <p:nvPr>
              <p:custDataLst>
                <p:tags r:id="rId10"/>
              </p:custDataLst>
            </p:nvPr>
          </p:nvSpPr>
          <p:spPr>
            <a:xfrm>
              <a:off x="5643561" y="1143000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Oval 60"/>
            <p:cNvSpPr/>
            <p:nvPr>
              <p:custDataLst>
                <p:tags r:id="rId11"/>
              </p:custDataLst>
            </p:nvPr>
          </p:nvSpPr>
          <p:spPr>
            <a:xfrm>
              <a:off x="5973761" y="1143000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Oval 61"/>
            <p:cNvSpPr/>
            <p:nvPr>
              <p:custDataLst>
                <p:tags r:id="rId12"/>
              </p:custDataLst>
            </p:nvPr>
          </p:nvSpPr>
          <p:spPr>
            <a:xfrm>
              <a:off x="4979986" y="1152525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Oval 62"/>
            <p:cNvSpPr/>
            <p:nvPr>
              <p:custDataLst>
                <p:tags r:id="rId13"/>
              </p:custDataLst>
            </p:nvPr>
          </p:nvSpPr>
          <p:spPr>
            <a:xfrm>
              <a:off x="5310186" y="1152525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Oval 63"/>
            <p:cNvSpPr/>
            <p:nvPr>
              <p:custDataLst>
                <p:tags r:id="rId14"/>
              </p:custDataLst>
            </p:nvPr>
          </p:nvSpPr>
          <p:spPr>
            <a:xfrm>
              <a:off x="4319586" y="1152525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Oval 64"/>
            <p:cNvSpPr/>
            <p:nvPr>
              <p:custDataLst>
                <p:tags r:id="rId15"/>
              </p:custDataLst>
            </p:nvPr>
          </p:nvSpPr>
          <p:spPr>
            <a:xfrm>
              <a:off x="4618036" y="1152525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Oval 65"/>
            <p:cNvSpPr/>
            <p:nvPr>
              <p:custDataLst>
                <p:tags r:id="rId16"/>
              </p:custDataLst>
            </p:nvPr>
          </p:nvSpPr>
          <p:spPr>
            <a:xfrm>
              <a:off x="3659185" y="1152525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Oval 66"/>
            <p:cNvSpPr/>
            <p:nvPr>
              <p:custDataLst>
                <p:tags r:id="rId17"/>
              </p:custDataLst>
            </p:nvPr>
          </p:nvSpPr>
          <p:spPr>
            <a:xfrm>
              <a:off x="3989386" y="1162050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Oval 67"/>
            <p:cNvSpPr/>
            <p:nvPr>
              <p:custDataLst>
                <p:tags r:id="rId18"/>
              </p:custDataLst>
            </p:nvPr>
          </p:nvSpPr>
          <p:spPr>
            <a:xfrm>
              <a:off x="2998786" y="1162050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Oval 68"/>
            <p:cNvSpPr/>
            <p:nvPr>
              <p:custDataLst>
                <p:tags r:id="rId19"/>
              </p:custDataLst>
            </p:nvPr>
          </p:nvSpPr>
          <p:spPr>
            <a:xfrm>
              <a:off x="3328986" y="1162050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Oval 69"/>
            <p:cNvSpPr/>
            <p:nvPr>
              <p:custDataLst>
                <p:tags r:id="rId20"/>
              </p:custDataLst>
            </p:nvPr>
          </p:nvSpPr>
          <p:spPr>
            <a:xfrm>
              <a:off x="2686049" y="1152525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8557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good about . . 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Correction</a:t>
            </a:r>
          </a:p>
          <a:p>
            <a:pPr lvl="1"/>
            <a:r>
              <a:rPr lang="en-US" dirty="0" smtClean="0"/>
              <a:t>As Alexander Pope (1711) said in his </a:t>
            </a:r>
            <a:r>
              <a:rPr lang="en-US" i="1" dirty="0" smtClean="0"/>
              <a:t>Essay on Criticism</a:t>
            </a:r>
            <a:r>
              <a:rPr lang="en-US" dirty="0" smtClean="0"/>
              <a:t>, “To err is human; to forgive, divine.” Those transformative servant-leaders who bring out the most in their people know this is true. Such mentors use coming alongside mentees to aid in learning from mistakes.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What is bad about . . .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498975" cy="39512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Correction</a:t>
            </a:r>
          </a:p>
          <a:p>
            <a:pPr lvl="1"/>
            <a:r>
              <a:rPr lang="en-US" i="1" dirty="0"/>
              <a:t>The Descent of Man, and </a:t>
            </a:r>
            <a:r>
              <a:rPr lang="en-US" i="1" dirty="0" smtClean="0"/>
              <a:t>Selection </a:t>
            </a:r>
            <a:r>
              <a:rPr lang="en-US" i="1" dirty="0"/>
              <a:t>in </a:t>
            </a:r>
            <a:r>
              <a:rPr lang="en-US" i="1" dirty="0" smtClean="0"/>
              <a:t>Relation </a:t>
            </a:r>
            <a:r>
              <a:rPr lang="en-US" i="1" dirty="0"/>
              <a:t>to </a:t>
            </a:r>
            <a:r>
              <a:rPr lang="en-US" i="1" dirty="0" smtClean="0"/>
              <a:t>Sex</a:t>
            </a:r>
            <a:r>
              <a:rPr lang="en-US" dirty="0" smtClean="0"/>
              <a:t> (Darwin, 1871) explained his evolutionary theory applied to sexual reproduction in </a:t>
            </a:r>
            <a:r>
              <a:rPr lang="en-US" i="1" dirty="0" smtClean="0"/>
              <a:t>Homo sapiens</a:t>
            </a:r>
            <a:r>
              <a:rPr lang="en-US" dirty="0" smtClean="0"/>
              <a:t>. Herbert Spencer had already mischaracterized Darwinian natural selection, as the </a:t>
            </a:r>
            <a:r>
              <a:rPr lang="en-US" i="1" dirty="0" smtClean="0"/>
              <a:t>survival of the fittest</a:t>
            </a:r>
            <a:r>
              <a:rPr lang="en-US" dirty="0" smtClean="0"/>
              <a:t>, which was a precursor to the eugenics of Social Darwinism in the west (e.g., Nazi Germany). Yet, smart leaders do not throw people in the trash heap of human history. </a:t>
            </a:r>
          </a:p>
          <a:p>
            <a:pPr lvl="1"/>
            <a:endParaRPr lang="en-US" dirty="0"/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Chain of Command &amp; Control</a:t>
            </a:r>
            <a:endParaRPr lang="en-US" dirty="0"/>
          </a:p>
        </p:txBody>
      </p:sp>
      <p:grpSp>
        <p:nvGrpSpPr>
          <p:cNvPr id="50" name="Group 49"/>
          <p:cNvGrpSpPr/>
          <p:nvPr/>
        </p:nvGrpSpPr>
        <p:grpSpPr>
          <a:xfrm>
            <a:off x="2273829" y="1066800"/>
            <a:ext cx="4596341" cy="247650"/>
            <a:chOff x="2273829" y="1066800"/>
            <a:chExt cx="4596341" cy="247650"/>
          </a:xfrm>
        </p:grpSpPr>
        <p:sp>
          <p:nvSpPr>
            <p:cNvPr id="51" name="Oval 50"/>
            <p:cNvSpPr/>
            <p:nvPr>
              <p:custDataLst>
                <p:tags r:id="rId1"/>
              </p:custDataLst>
            </p:nvPr>
          </p:nvSpPr>
          <p:spPr>
            <a:xfrm>
              <a:off x="2273829" y="1076325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Oval 51"/>
            <p:cNvSpPr/>
            <p:nvPr>
              <p:custDataLst>
                <p:tags r:id="rId2"/>
              </p:custDataLst>
            </p:nvPr>
          </p:nvSpPr>
          <p:spPr>
            <a:xfrm>
              <a:off x="2408237" y="1162050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/>
            <p:cNvSpPr/>
            <p:nvPr>
              <p:custDataLst>
                <p:tags r:id="rId3"/>
              </p:custDataLst>
            </p:nvPr>
          </p:nvSpPr>
          <p:spPr>
            <a:xfrm>
              <a:off x="6209770" y="1066800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Oval 53"/>
            <p:cNvSpPr/>
            <p:nvPr>
              <p:custDataLst>
                <p:tags r:id="rId4"/>
              </p:custDataLst>
            </p:nvPr>
          </p:nvSpPr>
          <p:spPr>
            <a:xfrm>
              <a:off x="6319837" y="1143000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Oval 54"/>
            <p:cNvSpPr/>
            <p:nvPr>
              <p:custDataLst>
                <p:tags r:id="rId5"/>
              </p:custDataLst>
            </p:nvPr>
          </p:nvSpPr>
          <p:spPr>
            <a:xfrm>
              <a:off x="5533495" y="1066800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Oval 55"/>
            <p:cNvSpPr/>
            <p:nvPr>
              <p:custDataLst>
                <p:tags r:id="rId6"/>
              </p:custDataLst>
            </p:nvPr>
          </p:nvSpPr>
          <p:spPr>
            <a:xfrm>
              <a:off x="4869920" y="1066800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Oval 56"/>
            <p:cNvSpPr/>
            <p:nvPr>
              <p:custDataLst>
                <p:tags r:id="rId7"/>
              </p:custDataLst>
            </p:nvPr>
          </p:nvSpPr>
          <p:spPr>
            <a:xfrm>
              <a:off x="4209520" y="1066800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Oval 57"/>
            <p:cNvSpPr/>
            <p:nvPr>
              <p:custDataLst>
                <p:tags r:id="rId8"/>
              </p:custDataLst>
            </p:nvPr>
          </p:nvSpPr>
          <p:spPr>
            <a:xfrm>
              <a:off x="3549120" y="1076325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Oval 58"/>
            <p:cNvSpPr/>
            <p:nvPr>
              <p:custDataLst>
                <p:tags r:id="rId9"/>
              </p:custDataLst>
            </p:nvPr>
          </p:nvSpPr>
          <p:spPr>
            <a:xfrm>
              <a:off x="2888720" y="1085850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Oval 59"/>
            <p:cNvSpPr/>
            <p:nvPr>
              <p:custDataLst>
                <p:tags r:id="rId10"/>
              </p:custDataLst>
            </p:nvPr>
          </p:nvSpPr>
          <p:spPr>
            <a:xfrm>
              <a:off x="5643561" y="1143000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Oval 60"/>
            <p:cNvSpPr/>
            <p:nvPr>
              <p:custDataLst>
                <p:tags r:id="rId11"/>
              </p:custDataLst>
            </p:nvPr>
          </p:nvSpPr>
          <p:spPr>
            <a:xfrm>
              <a:off x="5973761" y="1143000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Oval 61"/>
            <p:cNvSpPr/>
            <p:nvPr>
              <p:custDataLst>
                <p:tags r:id="rId12"/>
              </p:custDataLst>
            </p:nvPr>
          </p:nvSpPr>
          <p:spPr>
            <a:xfrm>
              <a:off x="4979986" y="1152525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Oval 62"/>
            <p:cNvSpPr/>
            <p:nvPr>
              <p:custDataLst>
                <p:tags r:id="rId13"/>
              </p:custDataLst>
            </p:nvPr>
          </p:nvSpPr>
          <p:spPr>
            <a:xfrm>
              <a:off x="5310186" y="1152525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Oval 63"/>
            <p:cNvSpPr/>
            <p:nvPr>
              <p:custDataLst>
                <p:tags r:id="rId14"/>
              </p:custDataLst>
            </p:nvPr>
          </p:nvSpPr>
          <p:spPr>
            <a:xfrm>
              <a:off x="4319586" y="1152525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Oval 64"/>
            <p:cNvSpPr/>
            <p:nvPr>
              <p:custDataLst>
                <p:tags r:id="rId15"/>
              </p:custDataLst>
            </p:nvPr>
          </p:nvSpPr>
          <p:spPr>
            <a:xfrm>
              <a:off x="4618036" y="1152525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Oval 65"/>
            <p:cNvSpPr/>
            <p:nvPr>
              <p:custDataLst>
                <p:tags r:id="rId16"/>
              </p:custDataLst>
            </p:nvPr>
          </p:nvSpPr>
          <p:spPr>
            <a:xfrm>
              <a:off x="3659185" y="1152525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Oval 66"/>
            <p:cNvSpPr/>
            <p:nvPr>
              <p:custDataLst>
                <p:tags r:id="rId17"/>
              </p:custDataLst>
            </p:nvPr>
          </p:nvSpPr>
          <p:spPr>
            <a:xfrm>
              <a:off x="3989386" y="1162050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Oval 67"/>
            <p:cNvSpPr/>
            <p:nvPr>
              <p:custDataLst>
                <p:tags r:id="rId18"/>
              </p:custDataLst>
            </p:nvPr>
          </p:nvSpPr>
          <p:spPr>
            <a:xfrm>
              <a:off x="2998786" y="1162050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Oval 68"/>
            <p:cNvSpPr/>
            <p:nvPr>
              <p:custDataLst>
                <p:tags r:id="rId19"/>
              </p:custDataLst>
            </p:nvPr>
          </p:nvSpPr>
          <p:spPr>
            <a:xfrm>
              <a:off x="3328986" y="1162050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Oval 69"/>
            <p:cNvSpPr/>
            <p:nvPr>
              <p:custDataLst>
                <p:tags r:id="rId20"/>
              </p:custDataLst>
            </p:nvPr>
          </p:nvSpPr>
          <p:spPr>
            <a:xfrm>
              <a:off x="2686049" y="1152525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5658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good about . . 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Continuation</a:t>
            </a:r>
          </a:p>
          <a:p>
            <a:pPr lvl="1"/>
            <a:r>
              <a:rPr lang="en-US" dirty="0" smtClean="0"/>
              <a:t>This is what leader-manager succession planning is about. Leaving behind a legacy in the knowledge, skills, &amp; abilities (KSAs) transfer of technical competence ensures survival for generations to come (Day, 2007).    </a:t>
            </a:r>
          </a:p>
          <a:p>
            <a:pPr lvl="1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What is bad about . . .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Continuation</a:t>
            </a:r>
          </a:p>
          <a:p>
            <a:pPr lvl="1"/>
            <a:r>
              <a:rPr lang="en-US" dirty="0" smtClean="0"/>
              <a:t>Incompetent coaches, in the short-term, &amp; mentors, in the long-term, have very serious ramifications down the line in terms of people’s lack of self-confidence in themselves. In an organization or on a team, this is a type of self-sabotage (Day, 2007).  </a:t>
            </a:r>
            <a:endParaRPr lang="en-US" dirty="0"/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Chain of Command &amp; Control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2273829" y="1066800"/>
            <a:ext cx="4596341" cy="247650"/>
            <a:chOff x="2273829" y="1066800"/>
            <a:chExt cx="4596341" cy="247650"/>
          </a:xfrm>
        </p:grpSpPr>
        <p:sp>
          <p:nvSpPr>
            <p:cNvPr id="33" name="Oval 32"/>
            <p:cNvSpPr/>
            <p:nvPr>
              <p:custDataLst>
                <p:tags r:id="rId1"/>
              </p:custDataLst>
            </p:nvPr>
          </p:nvSpPr>
          <p:spPr>
            <a:xfrm>
              <a:off x="2273829" y="1076325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/>
            <p:cNvSpPr/>
            <p:nvPr>
              <p:custDataLst>
                <p:tags r:id="rId2"/>
              </p:custDataLst>
            </p:nvPr>
          </p:nvSpPr>
          <p:spPr>
            <a:xfrm>
              <a:off x="2408237" y="1162050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/>
            <p:cNvSpPr/>
            <p:nvPr>
              <p:custDataLst>
                <p:tags r:id="rId3"/>
              </p:custDataLst>
            </p:nvPr>
          </p:nvSpPr>
          <p:spPr>
            <a:xfrm>
              <a:off x="6209770" y="1066800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Oval 35"/>
            <p:cNvSpPr/>
            <p:nvPr>
              <p:custDataLst>
                <p:tags r:id="rId4"/>
              </p:custDataLst>
            </p:nvPr>
          </p:nvSpPr>
          <p:spPr>
            <a:xfrm>
              <a:off x="6319837" y="1143000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Oval 36"/>
            <p:cNvSpPr/>
            <p:nvPr>
              <p:custDataLst>
                <p:tags r:id="rId5"/>
              </p:custDataLst>
            </p:nvPr>
          </p:nvSpPr>
          <p:spPr>
            <a:xfrm>
              <a:off x="5533495" y="1066800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Oval 37"/>
            <p:cNvSpPr/>
            <p:nvPr>
              <p:custDataLst>
                <p:tags r:id="rId6"/>
              </p:custDataLst>
            </p:nvPr>
          </p:nvSpPr>
          <p:spPr>
            <a:xfrm>
              <a:off x="4869920" y="1066800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Oval 38"/>
            <p:cNvSpPr/>
            <p:nvPr>
              <p:custDataLst>
                <p:tags r:id="rId7"/>
              </p:custDataLst>
            </p:nvPr>
          </p:nvSpPr>
          <p:spPr>
            <a:xfrm>
              <a:off x="4209520" y="1066800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Oval 39"/>
            <p:cNvSpPr/>
            <p:nvPr>
              <p:custDataLst>
                <p:tags r:id="rId8"/>
              </p:custDataLst>
            </p:nvPr>
          </p:nvSpPr>
          <p:spPr>
            <a:xfrm>
              <a:off x="3549120" y="1076325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Oval 40"/>
            <p:cNvSpPr/>
            <p:nvPr>
              <p:custDataLst>
                <p:tags r:id="rId9"/>
              </p:custDataLst>
            </p:nvPr>
          </p:nvSpPr>
          <p:spPr>
            <a:xfrm>
              <a:off x="2888720" y="1085850"/>
              <a:ext cx="660400" cy="2286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Oval 41"/>
            <p:cNvSpPr/>
            <p:nvPr>
              <p:custDataLst>
                <p:tags r:id="rId10"/>
              </p:custDataLst>
            </p:nvPr>
          </p:nvSpPr>
          <p:spPr>
            <a:xfrm>
              <a:off x="5643561" y="1143000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Oval 42"/>
            <p:cNvSpPr/>
            <p:nvPr>
              <p:custDataLst>
                <p:tags r:id="rId11"/>
              </p:custDataLst>
            </p:nvPr>
          </p:nvSpPr>
          <p:spPr>
            <a:xfrm>
              <a:off x="5973761" y="1143000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Oval 43"/>
            <p:cNvSpPr/>
            <p:nvPr>
              <p:custDataLst>
                <p:tags r:id="rId12"/>
              </p:custDataLst>
            </p:nvPr>
          </p:nvSpPr>
          <p:spPr>
            <a:xfrm>
              <a:off x="4979986" y="1152525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Oval 44"/>
            <p:cNvSpPr/>
            <p:nvPr>
              <p:custDataLst>
                <p:tags r:id="rId13"/>
              </p:custDataLst>
            </p:nvPr>
          </p:nvSpPr>
          <p:spPr>
            <a:xfrm>
              <a:off x="5310186" y="1152525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Oval 45"/>
            <p:cNvSpPr/>
            <p:nvPr>
              <p:custDataLst>
                <p:tags r:id="rId14"/>
              </p:custDataLst>
            </p:nvPr>
          </p:nvSpPr>
          <p:spPr>
            <a:xfrm>
              <a:off x="4319586" y="1152525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Oval 46"/>
            <p:cNvSpPr/>
            <p:nvPr>
              <p:custDataLst>
                <p:tags r:id="rId15"/>
              </p:custDataLst>
            </p:nvPr>
          </p:nvSpPr>
          <p:spPr>
            <a:xfrm>
              <a:off x="4618036" y="1152525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/>
            <p:cNvSpPr/>
            <p:nvPr>
              <p:custDataLst>
                <p:tags r:id="rId16"/>
              </p:custDataLst>
            </p:nvPr>
          </p:nvSpPr>
          <p:spPr>
            <a:xfrm>
              <a:off x="3659185" y="1152525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Oval 48"/>
            <p:cNvSpPr/>
            <p:nvPr>
              <p:custDataLst>
                <p:tags r:id="rId17"/>
              </p:custDataLst>
            </p:nvPr>
          </p:nvSpPr>
          <p:spPr>
            <a:xfrm>
              <a:off x="3989386" y="1162050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Oval 49"/>
            <p:cNvSpPr/>
            <p:nvPr>
              <p:custDataLst>
                <p:tags r:id="rId18"/>
              </p:custDataLst>
            </p:nvPr>
          </p:nvSpPr>
          <p:spPr>
            <a:xfrm>
              <a:off x="2998786" y="1162050"/>
              <a:ext cx="440267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966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Oval 50"/>
            <p:cNvSpPr/>
            <p:nvPr>
              <p:custDataLst>
                <p:tags r:id="rId19"/>
              </p:custDataLst>
            </p:nvPr>
          </p:nvSpPr>
          <p:spPr>
            <a:xfrm>
              <a:off x="3328986" y="1162050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Oval 51"/>
            <p:cNvSpPr/>
            <p:nvPr>
              <p:custDataLst>
                <p:tags r:id="rId20"/>
              </p:custDataLst>
            </p:nvPr>
          </p:nvSpPr>
          <p:spPr>
            <a:xfrm>
              <a:off x="2686049" y="1152525"/>
              <a:ext cx="440267" cy="76200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1117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BSC SWOT</a:t>
            </a:r>
          </a:p>
          <a:p>
            <a:r>
              <a:rPr lang="en-US" sz="1200" dirty="0" smtClean="0"/>
              <a:t>(Circle all that </a:t>
            </a:r>
            <a:r>
              <a:rPr lang="en-US" sz="1200" dirty="0" smtClean="0"/>
              <a:t>apply.)</a:t>
            </a:r>
            <a:endParaRPr lang="en-US" sz="1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58155"/>
              </p:ext>
            </p:extLst>
          </p:nvPr>
        </p:nvGraphicFramePr>
        <p:xfrm>
          <a:off x="1219200" y="1417638"/>
          <a:ext cx="6705600" cy="440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300"/>
                <a:gridCol w="1257300"/>
                <a:gridCol w="1371600"/>
                <a:gridCol w="1524000"/>
                <a:gridCol w="1295400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Business Scorecard &amp; Strengths,</a:t>
                      </a:r>
                      <a:r>
                        <a:rPr lang="en-US" sz="1400" baseline="0" dirty="0" smtClean="0"/>
                        <a:t> Weaknesses, Opportunities, &amp; Threats Analysis</a:t>
                      </a:r>
                      <a:endParaRPr lang="en-US" sz="1400" dirty="0"/>
                    </a:p>
                  </a:txBody>
                  <a:tcPr>
                    <a:solidFill>
                      <a:srgbClr val="99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99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Internal</a:t>
                      </a:r>
                      <a:endParaRPr lang="en-US" dirty="0"/>
                    </a:p>
                  </a:txBody>
                  <a:tcPr>
                    <a:solidFill>
                      <a:srgbClr val="CC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C99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External</a:t>
                      </a:r>
                      <a:endParaRPr lang="en-US" dirty="0"/>
                    </a:p>
                  </a:txBody>
                  <a:tcPr>
                    <a:solidFill>
                      <a:srgbClr val="CC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C99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Strengths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Weaknesses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Opportunities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Threats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Finance</a:t>
                      </a:r>
                      <a:endParaRPr lang="en-US" sz="1800" dirty="0"/>
                    </a:p>
                  </a:txBody>
                  <a:tcP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Communications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Cooperation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Collaboration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Coordination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Correction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Continuation</a:t>
                      </a:r>
                      <a:endParaRPr lang="en-US" sz="800" dirty="0"/>
                    </a:p>
                  </a:txBody>
                  <a:tcP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Communications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Cooperation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Collaboration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Coordination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Correction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Continuation</a:t>
                      </a:r>
                      <a:endParaRPr lang="en-US" sz="800" dirty="0"/>
                    </a:p>
                  </a:txBody>
                  <a:tcP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Communications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Cooperation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Collaboration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Coordination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Correction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Continuation</a:t>
                      </a:r>
                      <a:endParaRPr lang="en-US" sz="800" dirty="0"/>
                    </a:p>
                  </a:txBody>
                  <a:tcP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Communications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Cooperation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Collaboration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Coordination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Correction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Continuation</a:t>
                      </a:r>
                      <a:endParaRPr lang="en-US" sz="800" dirty="0"/>
                    </a:p>
                  </a:txBody>
                  <a:tcPr>
                    <a:solidFill>
                      <a:srgbClr val="CC99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Customer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Communications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Cooperation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Collaboration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Coordination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Correction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Continuation</a:t>
                      </a:r>
                      <a:endParaRPr lang="en-US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Communications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Cooperation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Collaboration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Coordination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Correction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Continuation</a:t>
                      </a:r>
                      <a:endParaRPr lang="en-US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Communications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Cooperation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Collaboration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Coordination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Correction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Continuation</a:t>
                      </a:r>
                      <a:endParaRPr lang="en-US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Communications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Cooperation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Collaboration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Coordination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Correction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Continuation</a:t>
                      </a:r>
                      <a:endParaRPr lang="en-US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Internal</a:t>
                      </a:r>
                      <a:endParaRPr lang="en-US" dirty="0"/>
                    </a:p>
                  </a:txBody>
                  <a:tcP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Communications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Cooperation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Collaboration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Coordination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Correction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Continuation</a:t>
                      </a:r>
                      <a:endParaRPr lang="en-US" sz="800" dirty="0"/>
                    </a:p>
                  </a:txBody>
                  <a:tcP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Communications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Cooperation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Collaboration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Coordination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Correction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Continuation</a:t>
                      </a:r>
                      <a:endParaRPr lang="en-US" sz="800" dirty="0"/>
                    </a:p>
                  </a:txBody>
                  <a:tcP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Communications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Cooperation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Collaboration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Coordination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Correction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Continuation</a:t>
                      </a:r>
                      <a:endParaRPr lang="en-US" sz="800" dirty="0"/>
                    </a:p>
                  </a:txBody>
                  <a:tcP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Communications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Cooperation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Collaboration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Coordination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Correction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Continuation</a:t>
                      </a:r>
                      <a:endParaRPr lang="en-US" sz="800" dirty="0"/>
                    </a:p>
                  </a:txBody>
                  <a:tcPr>
                    <a:solidFill>
                      <a:srgbClr val="CC99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People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Communications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Cooperation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Collaboration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Coordination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Correction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Continuation</a:t>
                      </a:r>
                      <a:endParaRPr lang="en-US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Communications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Cooperation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Collaboration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Coordination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Correction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Continuation</a:t>
                      </a:r>
                      <a:endParaRPr lang="en-US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Communications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Cooperation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Collaboration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Coordination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Correction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Continuation</a:t>
                      </a:r>
                      <a:endParaRPr lang="en-US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Communications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Cooperation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Collaboration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Coordination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Correction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Continuation</a:t>
                      </a:r>
                      <a:endParaRPr lang="en-US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536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020&quot;&gt;&lt;/object&gt;&lt;object type=&quot;2&quot; unique_id=&quot;10021&quot;&gt;&lt;object type=&quot;3&quot; unique_id=&quot;17138&quot;&gt;&lt;property id=&quot;20148&quot; value=&quot;5&quot;/&gt;&lt;property id=&quot;20300&quot; value=&quot;Slide 1&quot;/&gt;&lt;property id=&quot;20307&quot; value=&quot;266&quot;/&gt;&lt;/object&gt;&lt;object type=&quot;3&quot; unique_id=&quot;17139&quot;&gt;&lt;property id=&quot;20148&quot; value=&quot;5&quot;/&gt;&lt;property id=&quot;20300&quot; value=&quot;Slide 2&quot;/&gt;&lt;property id=&quot;20307&quot; value=&quot;267&quot;/&gt;&lt;/object&gt;&lt;object type=&quot;3&quot; unique_id=&quot;17140&quot;&gt;&lt;property id=&quot;20148&quot; value=&quot;5&quot;/&gt;&lt;property id=&quot;20300&quot; value=&quot;Slide 3&quot;/&gt;&lt;property id=&quot;20307&quot; value=&quot;265&quot;/&gt;&lt;/object&gt;&lt;object type=&quot;3&quot; unique_id=&quot;17183&quot;&gt;&lt;property id=&quot;20148&quot; value=&quot;5&quot;/&gt;&lt;property id=&quot;20300&quot; value=&quot;Slide 4&quot;/&gt;&lt;property id=&quot;20307&quot; value=&quot;268&quot;/&gt;&lt;/object&gt;&lt;object type=&quot;3&quot; unique_id=&quot;17184&quot;&gt;&lt;property id=&quot;20148&quot; value=&quot;5&quot;/&gt;&lt;property id=&quot;20300&quot; value=&quot;Slide 5&quot;/&gt;&lt;property id=&quot;20307&quot; value=&quot;269&quot;/&gt;&lt;/object&gt;&lt;object type=&quot;3&quot; unique_id=&quot;17185&quot;&gt;&lt;property id=&quot;20148&quot; value=&quot;5&quot;/&gt;&lt;property id=&quot;20300&quot; value=&quot;Slide 6&quot;/&gt;&lt;property id=&quot;20307&quot; value=&quot;270&quot;/&gt;&lt;/object&gt;&lt;object type=&quot;3&quot; unique_id=&quot;17186&quot;&gt;&lt;property id=&quot;20148&quot; value=&quot;5&quot;/&gt;&lt;property id=&quot;20300&quot; value=&quot;Slide 7&quot;/&gt;&lt;property id=&quot;20307&quot; value=&quot;271&quot;/&gt;&lt;/object&gt;&lt;object type=&quot;3&quot; unique_id=&quot;17187&quot;&gt;&lt;property id=&quot;20148&quot; value=&quot;5&quot;/&gt;&lt;property id=&quot;20300&quot; value=&quot;Slide 8&quot;/&gt;&lt;property id=&quot;20307&quot; value=&quot;272&quot;/&gt;&lt;/object&gt;&lt;object type=&quot;3&quot; unique_id=&quot;17338&quot;&gt;&lt;property id=&quot;20148&quot; value=&quot;5&quot;/&gt;&lt;property id=&quot;20300&quot; value=&quot;Slide 11&quot;/&gt;&lt;property id=&quot;20307&quot; value=&quot;273&quot;/&gt;&lt;/object&gt;&lt;object type=&quot;3&quot; unique_id=&quot;18274&quot;&gt;&lt;property id=&quot;20148&quot; value=&quot;5&quot;/&gt;&lt;property id=&quot;20300&quot; value=&quot;Slide 9&quot;/&gt;&lt;property id=&quot;20307&quot; value=&quot;274&quot;/&gt;&lt;/object&gt;&lt;object type=&quot;3&quot; unique_id=&quot;18275&quot;&gt;&lt;property id=&quot;20148&quot; value=&quot;5&quot;/&gt;&lt;property id=&quot;20300&quot; value=&quot;Slide 10&quot;/&gt;&lt;property id=&quot;20307&quot; value=&quot;275&quot;/&gt;&lt;/object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921</TotalTime>
  <Words>1119</Words>
  <Application>Microsoft Office PowerPoint</Application>
  <PresentationFormat>On-screen Show (4:3)</PresentationFormat>
  <Paragraphs>190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Nanette</dc:creator>
  <cp:lastModifiedBy>Nanette</cp:lastModifiedBy>
  <cp:revision>421</cp:revision>
  <dcterms:created xsi:type="dcterms:W3CDTF">2018-12-07T15:47:18Z</dcterms:created>
  <dcterms:modified xsi:type="dcterms:W3CDTF">2019-02-25T18:32:56Z</dcterms:modified>
</cp:coreProperties>
</file>